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60" r:id="rId2"/>
    <p:sldId id="291" r:id="rId3"/>
    <p:sldId id="303" r:id="rId4"/>
    <p:sldId id="317" r:id="rId5"/>
    <p:sldId id="302" r:id="rId6"/>
    <p:sldId id="306" r:id="rId7"/>
    <p:sldId id="305" r:id="rId8"/>
    <p:sldId id="307" r:id="rId9"/>
    <p:sldId id="308" r:id="rId10"/>
    <p:sldId id="309" r:id="rId11"/>
    <p:sldId id="310" r:id="rId12"/>
    <p:sldId id="314" r:id="rId13"/>
    <p:sldId id="315" r:id="rId14"/>
    <p:sldId id="316" r:id="rId15"/>
    <p:sldId id="311" r:id="rId16"/>
    <p:sldId id="312" r:id="rId17"/>
    <p:sldId id="313" r:id="rId18"/>
  </p:sldIdLst>
  <p:sldSz cx="9144000" cy="6858000" type="screen4x3"/>
  <p:notesSz cx="6681788" cy="9812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8000"/>
    <a:srgbClr val="184866"/>
    <a:srgbClr val="FF99FF"/>
    <a:srgbClr val="CDCFD5"/>
    <a:srgbClr val="D1D1D1"/>
    <a:srgbClr val="C7C7C7"/>
    <a:srgbClr val="A9A3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97" autoAdjust="0"/>
    <p:restoredTop sz="94256" autoAdjust="0"/>
  </p:normalViewPr>
  <p:slideViewPr>
    <p:cSldViewPr>
      <p:cViewPr varScale="1">
        <p:scale>
          <a:sx n="101" d="100"/>
          <a:sy n="101" d="100"/>
        </p:scale>
        <p:origin x="-138" y="-102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96" y="-114"/>
      </p:cViewPr>
      <p:guideLst>
        <p:guide orient="horz" pos="3090"/>
        <p:guide pos="21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5600" cy="49053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84600" y="0"/>
            <a:ext cx="2895600" cy="49053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6D3E51-7C5E-4484-B448-33C1E48493B2}" type="datetimeFigureOut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0588" y="736600"/>
            <a:ext cx="4902200" cy="3678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8338" y="4660900"/>
            <a:ext cx="5345112" cy="4414838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20213"/>
            <a:ext cx="2895600" cy="49053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84600" y="9320213"/>
            <a:ext cx="2895600" cy="49053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ECE470-515F-405D-B786-8D1C24AE18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AF5602-1992-46F2-A155-5D272EF0FCC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30D2D5-0977-433B-9B29-7661785EBC5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A53A21-E301-45B5-B240-65B37B155FA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A7AAEC-15A4-46BF-A678-0830713323B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2630DA-FFC3-4E12-9AE4-28B9113EA49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219ECB-6920-44B1-B877-7E417754D9E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854271-329E-4021-A186-4FFD57E843C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FF37A9-AD38-405D-A058-0C5A0FB75EB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974804-8DC4-4EA7-A724-5F8A158A898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B67F7A-F616-48B9-B69D-ACFE8D6D071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0C4E1A-43CE-4233-9212-36A7A7D0CFC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92D77D-290D-4982-9F13-B0A76333624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47EC38-1D06-43B6-B285-3DF34204499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1F4F8A-DF48-4697-9C9B-A652512121E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D1835C-C0C4-45FE-A964-960E8458FA3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701074-8B9E-4659-8B37-7B54EC7B8C6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C04E75-307A-478C-977C-5EE65B92596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EC8A4-654F-42AA-938B-68A2A0C24EB4}" type="datetimeFigureOut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635AA-95DE-45F7-B230-103202C151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4913D-AEE7-4A8A-8EFB-D9245BDB5912}" type="datetimeFigureOut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BE51D-0E2D-4B82-A425-635B20084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2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75D0F-2273-4421-8176-098067E3B302}" type="datetimeFigureOut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5B50C-0226-4432-B73E-2CE6101AC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4055B-0AEF-408A-8A62-162B8FF8EAF9}" type="datetimeFigureOut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63318-EB29-459A-ACA3-D5EBC43485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5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5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8ADEF-1C54-4C70-9C6F-E8B461B648C5}" type="datetimeFigureOut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524DF-5087-437A-83E8-0720BF0AC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0DD4D-F49D-4B0A-BD9E-7FA3BE72AAF1}" type="datetimeFigureOut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41439-8D93-4E89-805F-85B0555219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EFE4B-794E-4B34-8813-43FD58D242AA}" type="datetimeFigureOut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F8B38-F420-45F2-90A1-8DCA02B08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C90CF-830B-4EB1-BB4D-A80A8A37F342}" type="datetimeFigureOut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D0643-B8B4-4470-A196-D01578CD0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69752-FD6E-43CA-B296-0CC4B217007A}" type="datetimeFigureOut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C621E-EC95-4AA2-948B-C665ED75C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C1F2A-ADDD-47B3-98C7-C11564AE3923}" type="datetimeFigureOut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67CA4-CA14-4412-9F27-6D8D1BFB8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9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91" y="612776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9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431A6-54B7-40B0-9455-ED4C87BC97EA}" type="datetimeFigureOut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487DE-9381-4A31-A0E8-C3D4B7475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CED1D2-BF69-45D8-9AA9-312821668CD4}" type="datetimeFigureOut">
              <a:rPr lang="ru-RU"/>
              <a:pPr>
                <a:defRPr/>
              </a:pPr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F883D8-AD29-419E-A03B-A941435BA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36815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ИНСПЕКЦИЯ ГОСУДАРСТВЕННОГО ЖИЛИЩНОГО НАДЗОРА   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ВОЛГОГРАДСКОЙ ОБЛАСТИ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053" name="Picture 2" descr="Coat_of_Arms_of_Volgograd_oblas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71438"/>
            <a:ext cx="984250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28625" y="2571750"/>
            <a:ext cx="8304213" cy="30464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  <a:latin typeface="+mn-lt"/>
                <a:cs typeface="+mn-cs"/>
              </a:rPr>
              <a:t>Обзор последних изменений жилищного законодательства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  <a:latin typeface="+mn-lt"/>
                <a:cs typeface="+mn-cs"/>
              </a:rPr>
              <a:t>март 2016 </a:t>
            </a:r>
            <a:endParaRPr lang="ru-RU" sz="32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7"/>
          <p:cNvSpPr txBox="1">
            <a:spLocks noChangeArrowheads="1"/>
          </p:cNvSpPr>
          <p:nvPr/>
        </p:nvSpPr>
        <p:spPr bwMode="auto">
          <a:xfrm>
            <a:off x="357188" y="142875"/>
            <a:ext cx="85693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184866"/>
                </a:solidFill>
                <a:latin typeface="Times New Roman" pitchFamily="18" charset="0"/>
                <a:cs typeface="Times New Roman" pitchFamily="18" charset="0"/>
              </a:rPr>
              <a:t>Приказ Минстроя России от 26.10.2015 N 761/пр «Об утверждении формы акта приемки оказанных услуг и (или) выполненных работ по содержанию и текущему ремонту общего имущества в МКД»  </a:t>
            </a:r>
          </a:p>
          <a:p>
            <a:pPr algn="ctr"/>
            <a:r>
              <a:rPr lang="ru-RU" sz="20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(вступил в силу 16.02.2016)</a:t>
            </a:r>
            <a:r>
              <a:rPr lang="ru-RU" sz="2000" b="1">
                <a:solidFill>
                  <a:srgbClr val="1848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357188" y="1557338"/>
            <a:ext cx="85693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Пункт 9 Правил  </a:t>
            </a:r>
            <a:r>
              <a:rPr lang="ru-RU" u="sng">
                <a:latin typeface="Calibri" pitchFamily="34" charset="0"/>
              </a:rPr>
              <a:t>оказания услуг и выполнения работ, необходимых для обеспечения надлежащего содержания общего имущества в многоквартирном доме, утв. Пост. Пр-ва РФ № 290:</a:t>
            </a:r>
          </a:p>
          <a:p>
            <a:r>
              <a:rPr lang="ru-RU">
                <a:latin typeface="Calibri" pitchFamily="34" charset="0"/>
              </a:rPr>
              <a:t>Сведения об оказании услуг и выполнении работ, предусмотренных перечнем услуг и работ, </a:t>
            </a:r>
            <a:r>
              <a:rPr lang="ru-RU" b="1">
                <a:solidFill>
                  <a:srgbClr val="0000FF"/>
                </a:solidFill>
                <a:latin typeface="Calibri" pitchFamily="34" charset="0"/>
              </a:rPr>
              <a:t>отражаются в актах, составляемых по </a:t>
            </a:r>
            <a:r>
              <a:rPr lang="ru-RU" b="1" u="sng">
                <a:solidFill>
                  <a:srgbClr val="0000FF"/>
                </a:solidFill>
                <a:latin typeface="Calibri" pitchFamily="34" charset="0"/>
              </a:rPr>
              <a:t>форме</a:t>
            </a:r>
            <a:r>
              <a:rPr lang="ru-RU">
                <a:latin typeface="Calibri" pitchFamily="34" charset="0"/>
              </a:rPr>
              <a:t>, установленной федеральным органом исполнительной власти, осуществляющим функции по выработке государственной политики и нормативному правовому регулированию в сфере строительства, архитектуры, градостроительства и жилищно-коммунального хозяйства, и являются составной частью технической документации многоквартирного дома.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!!!! Т.е. утвержденная Минстроем России форма акта приемки является обязательной к заполнению, дальнейшему хранению в составе тех.документации и передаче другой УО/ТСЖ (в случае изменения способа управления или выбора другой УК)</a:t>
            </a:r>
          </a:p>
          <a:p>
            <a:r>
              <a:rPr lang="ru-RU">
                <a:latin typeface="Calibri" pitchFamily="34" charset="0"/>
              </a:rPr>
              <a:t> 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7"/>
          <p:cNvSpPr txBox="1">
            <a:spLocks noChangeArrowheads="1"/>
          </p:cNvSpPr>
          <p:nvPr/>
        </p:nvSpPr>
        <p:spPr bwMode="auto">
          <a:xfrm>
            <a:off x="357188" y="142875"/>
            <a:ext cx="85693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184866"/>
                </a:solidFill>
                <a:latin typeface="Times New Roman" pitchFamily="18" charset="0"/>
                <a:cs typeface="Times New Roman" pitchFamily="18" charset="0"/>
              </a:rPr>
              <a:t>Приказ Минстроя России от 26.10.2015 N 761/пр «Об утверждении формы акта приемки оказанных услуг и (или) выполненных работ по содержанию и текущему ремонту общего имущества в МКД»:</a:t>
            </a:r>
          </a:p>
          <a:p>
            <a:pPr algn="ctr"/>
            <a:endParaRPr lang="ru-RU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8" y="1285875"/>
            <a:ext cx="8569325" cy="4800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atin typeface="+mn-lt"/>
                <a:cs typeface="+mn-cs"/>
              </a:rPr>
              <a:t>Основные требования: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dirty="0">
                <a:latin typeface="+mn-lt"/>
                <a:cs typeface="+mn-cs"/>
              </a:rPr>
              <a:t>Акт должен составляться </a:t>
            </a:r>
            <a:r>
              <a:rPr lang="ru-RU" b="1" u="sng" dirty="0">
                <a:solidFill>
                  <a:srgbClr val="FF0000"/>
                </a:solidFill>
                <a:latin typeface="+mn-lt"/>
                <a:cs typeface="+mn-cs"/>
              </a:rPr>
              <a:t>ежемесячно</a:t>
            </a:r>
            <a:r>
              <a:rPr lang="ru-RU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(если иная периодичность не установлена договором управления).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dirty="0">
                <a:latin typeface="+mn-lt"/>
                <a:cs typeface="+mn-cs"/>
              </a:rPr>
              <a:t>Акт со стороны «Заказчика» (собственников) </a:t>
            </a:r>
            <a:r>
              <a:rPr lang="ru-RU" b="1" u="sng" dirty="0">
                <a:solidFill>
                  <a:srgbClr val="FF0000"/>
                </a:solidFill>
                <a:latin typeface="+mn-lt"/>
                <a:cs typeface="+mn-cs"/>
              </a:rPr>
              <a:t>должен быть подписан председателем совета МКД</a:t>
            </a:r>
            <a:r>
              <a:rPr lang="ru-RU" dirty="0">
                <a:latin typeface="+mn-lt"/>
                <a:cs typeface="+mn-cs"/>
              </a:rPr>
              <a:t>. Если совет МКД в доме не выбран, акт подписывает лицо, указанное в договоре управления (в разделе договора «порядок контроля за деятельностью УК».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dirty="0">
                <a:latin typeface="+mn-lt"/>
                <a:cs typeface="+mn-cs"/>
              </a:rPr>
              <a:t>В акте должны быть отражены все виды работ и услуг, </a:t>
            </a:r>
            <a:r>
              <a:rPr lang="ru-RU" b="1" dirty="0">
                <a:solidFill>
                  <a:srgbClr val="FF0000"/>
                </a:solidFill>
                <a:latin typeface="+mn-lt"/>
                <a:cs typeface="+mn-cs"/>
              </a:rPr>
              <a:t>фактически</a:t>
            </a:r>
            <a:r>
              <a:rPr lang="ru-RU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выполненных УО за отчетный период  (как обязательные, так и дополнительные (т.е. произведенные за счет дополнительных средств, например «установка ОДПУ»).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dirty="0">
                <a:latin typeface="+mn-lt"/>
                <a:cs typeface="+mn-cs"/>
              </a:rPr>
              <a:t>В случае оказания услуг ненадлежащего качества или с перерывами, превышающими установленную продолжительность </a:t>
            </a:r>
            <a:r>
              <a:rPr lang="ru-RU" b="1" dirty="0">
                <a:solidFill>
                  <a:srgbClr val="FF0000"/>
                </a:solidFill>
                <a:latin typeface="+mn-lt"/>
                <a:cs typeface="+mn-cs"/>
              </a:rPr>
              <a:t>УО обязана произвести перерасчет</a:t>
            </a:r>
            <a:r>
              <a:rPr lang="ru-RU" dirty="0">
                <a:solidFill>
                  <a:srgbClr val="FF0000"/>
                </a:solidFill>
                <a:latin typeface="+mn-lt"/>
                <a:cs typeface="+mn-cs"/>
              </a:rPr>
              <a:t>.</a:t>
            </a:r>
            <a:r>
              <a:rPr lang="ru-RU" dirty="0">
                <a:latin typeface="+mn-lt"/>
                <a:cs typeface="+mn-cs"/>
              </a:rPr>
              <a:t> Если перерасчет не произведен и отсутствуют подтверждающие документы выполнения работ (услуг), в т.ч. подписанный собственниками акт приемки </a:t>
            </a:r>
            <a:r>
              <a:rPr lang="ru-RU" b="1" u="sng" dirty="0">
                <a:solidFill>
                  <a:srgbClr val="0000FF"/>
                </a:solidFill>
                <a:latin typeface="+mn-lt"/>
                <a:cs typeface="+mn-cs"/>
              </a:rPr>
              <a:t>– это свидетельствует о нарушении лицензионных требований</a:t>
            </a:r>
            <a:r>
              <a:rPr lang="ru-RU" dirty="0">
                <a:latin typeface="+mn-lt"/>
                <a:cs typeface="+mn-cs"/>
              </a:rPr>
              <a:t>.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36815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ИНСПЕКЦИЯ ГОСУДАРСТВЕННОГО ЖИЛИЩНОГО НАДЗОРА    </a:t>
            </a:r>
          </a:p>
          <a:p>
            <a:pPr algn="r">
              <a:defRPr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ВОЛГОГРАДСКОЙ ОБЛАСТИ  </a:t>
            </a:r>
          </a:p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3317" name="Picture 2" descr="Coat_of_Arms_of_Volgograd_oblas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71438"/>
            <a:ext cx="984250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28625" y="2571750"/>
            <a:ext cx="8304213" cy="584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3319" name="Прямоугольник 2"/>
          <p:cNvSpPr>
            <a:spLocks noChangeArrowheads="1"/>
          </p:cNvSpPr>
          <p:nvPr/>
        </p:nvSpPr>
        <p:spPr bwMode="auto">
          <a:xfrm>
            <a:off x="515938" y="2967038"/>
            <a:ext cx="83042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8300" indent="-4763" algn="just"/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979613" y="1600200"/>
          <a:ext cx="4702175" cy="5068888"/>
        </p:xfrm>
        <a:graphic>
          <a:graphicData uri="http://schemas.openxmlformats.org/drawingml/2006/table">
            <a:tbl>
              <a:tblPr/>
              <a:tblGrid>
                <a:gridCol w="4702175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25149" marR="25149" marT="18862" marB="188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24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Приказ Минстроя России от 26.10.2015 N 761/пр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"Об утверждении формы акта приемки оказанных услуг и (или) выполненных работ по содержанию и текущему ремонту общего имущества в многоквартирном доме"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(Зарегистрировано в Минюсте России 02.02.2016 N 40928)</a:t>
                      </a:r>
                    </a:p>
                  </a:txBody>
                  <a:tcPr marL="25149" marR="25149" marT="18862" marB="1886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25149" marR="25149" marT="18862" marB="1886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  <p:pic>
        <p:nvPicPr>
          <p:cNvPr id="13330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35238" y="1600200"/>
            <a:ext cx="3810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36815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ИНСПЕКЦИЯ ГОСУДАРСТВЕННОГО ЖИЛИЩНОГО НАДЗОРА    </a:t>
            </a:r>
          </a:p>
          <a:p>
            <a:pPr algn="r">
              <a:defRPr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ВОЛГОГРАДСКОЙ ОБЛАСТИ  </a:t>
            </a:r>
          </a:p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4341" name="Picture 2" descr="Coat_of_Arms_of_Volgograd_oblas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71438"/>
            <a:ext cx="984250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28625" y="2571750"/>
            <a:ext cx="8304213" cy="584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4343" name="Прямоугольник 2"/>
          <p:cNvSpPr>
            <a:spLocks noChangeArrowheads="1"/>
          </p:cNvSpPr>
          <p:nvPr/>
        </p:nvSpPr>
        <p:spPr bwMode="auto">
          <a:xfrm>
            <a:off x="515938" y="2967038"/>
            <a:ext cx="83042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8300" indent="-4763" algn="just"/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Прямоугольник 6"/>
          <p:cNvSpPr>
            <a:spLocks noChangeArrowheads="1"/>
          </p:cNvSpPr>
          <p:nvPr/>
        </p:nvSpPr>
        <p:spPr bwMode="auto">
          <a:xfrm>
            <a:off x="179388" y="1371600"/>
            <a:ext cx="8785225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 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АКТ N _____________</a:t>
            </a:r>
          </a:p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      приемки оказанных услуг и (или) выполненных работ по содержанию</a:t>
            </a:r>
          </a:p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         и текущему ремонту общего имущества в многоквартирном доме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200">
                <a:latin typeface="Times New Roman" pitchFamily="18" charset="0"/>
                <a:cs typeface="Times New Roman" pitchFamily="18" charset="0"/>
              </a:rPr>
              <a:t>г. _____________                                                                                                                                           "__" ___________ ____ г.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   Собственники   помещений   в  многоквартирном  доме,  расположенном  по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адресу: ___________________________________________________________________________________,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                                     (</a:t>
            </a:r>
            <a:r>
              <a:rPr lang="ru-RU" sz="1000" b="1" i="1">
                <a:latin typeface="Times New Roman" pitchFamily="18" charset="0"/>
                <a:cs typeface="Times New Roman" pitchFamily="18" charset="0"/>
              </a:rPr>
              <a:t>указывается адрес нахождения многоквартирного дома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именуемые в дальнейшем "Заказчик", в лице ___________________________________________________,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ru-RU" sz="1000" b="1" i="1">
                <a:latin typeface="Times New Roman" pitchFamily="18" charset="0"/>
                <a:cs typeface="Times New Roman" pitchFamily="18" charset="0"/>
              </a:rPr>
              <a:t>указывается ФИО уполномоченного собственника помещения в многоквартирном доме либо председателя Совета МКД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являющегося   собственником    квартиры   N ___,   находящейся   в  данном многоквартирном    доме, действующего на основании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_________________________________________________________, с одной стороны,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ru-RU" sz="1000" b="1" i="1">
                <a:latin typeface="Times New Roman" pitchFamily="18" charset="0"/>
                <a:cs typeface="Times New Roman" pitchFamily="18" charset="0"/>
              </a:rPr>
              <a:t>указывается решение общего собрания собственников помещений в МКД, либо доверенность, дата, номер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и __________________________________________________________________________________________,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ru-RU" sz="1000" b="1" i="1">
                <a:latin typeface="Times New Roman" pitchFamily="18" charset="0"/>
                <a:cs typeface="Times New Roman" pitchFamily="18" charset="0"/>
              </a:rPr>
              <a:t>указывается лицо, оказывающее работы (услуги) по содержанию и ремонту общего имущества в многоквартирном доме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именуем__ в дальнейшем "Исполнитель", в лице _________________________________________________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(</a:t>
            </a:r>
            <a:r>
              <a:rPr lang="ru-RU" sz="1000" b="1" i="1">
                <a:latin typeface="Times New Roman" pitchFamily="18" charset="0"/>
                <a:cs typeface="Times New Roman" pitchFamily="18" charset="0"/>
              </a:rPr>
              <a:t>указывается ФИО уполномоченного лица, должность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действующ__ на основании _________________________________________________,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                           (</a:t>
            </a:r>
            <a:r>
              <a:rPr lang="ru-RU" sz="1000" b="1" i="1">
                <a:latin typeface="Times New Roman" pitchFamily="18" charset="0"/>
                <a:cs typeface="Times New Roman" pitchFamily="18" charset="0"/>
              </a:rPr>
              <a:t>указывается правоустанавливающий документ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с  другой стороны, совместно именуемые "Стороны", составили настоящий Акт о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нижеследующем: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   1.  Исполнителем предъявлены к приемке следующие оказанные на основании договора  управления  многоквартирным  домом или договора оказания услуг по содержанию   и  (или)  выполнению  работ  по  ремонту  общего  имущества  в многоквартирном  доме  либо договора подряда по выполнению работ по ремонту общего  имущества  в  многоквартирном доме (указать нужное) N _____ от  «__»  _________  ____ г. (далее - "Договор") услуги и (или) выполненные работы по содержанию  и  текущему  ремонту  общего  имущества  в многоквартирном доме N ______, расположенном по адресу: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36815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ИНСПЕКЦИЯ ГОСУДАРСТВЕННОГО ЖИЛИЩНОГО НАДЗОРА    </a:t>
            </a:r>
          </a:p>
          <a:p>
            <a:pPr algn="r">
              <a:defRPr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ВОЛГОГРАДСКОЙ ОБЛАСТИ  </a:t>
            </a:r>
          </a:p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5365" name="Picture 2" descr="Coat_of_Arms_of_Volgograd_oblas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71438"/>
            <a:ext cx="984250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28625" y="2571750"/>
            <a:ext cx="8304213" cy="584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5367" name="Прямоугольник 2"/>
          <p:cNvSpPr>
            <a:spLocks noChangeArrowheads="1"/>
          </p:cNvSpPr>
          <p:nvPr/>
        </p:nvSpPr>
        <p:spPr bwMode="auto">
          <a:xfrm>
            <a:off x="515938" y="2967038"/>
            <a:ext cx="83042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8300" indent="-4763" algn="just"/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42900" y="1497013"/>
          <a:ext cx="8281988" cy="2003426"/>
        </p:xfrm>
        <a:graphic>
          <a:graphicData uri="http://schemas.openxmlformats.org/drawingml/2006/table">
            <a:tbl>
              <a:tblPr/>
              <a:tblGrid>
                <a:gridCol w="2881313"/>
                <a:gridCol w="1349375"/>
                <a:gridCol w="1350962"/>
                <a:gridCol w="1349375"/>
                <a:gridCol w="1350963"/>
              </a:tblGrid>
              <a:tr h="147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вида работы (услуги)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" action="ppaction://hlinkfile" tooltip="&lt;2&gt; Минимальный перечень услуг и работ, необходимых для обеспечения надлежащего содержания общего имущества в многоквартирном доме, утвержден постановлением Правительства Российской Федерации от 3 апреля 2013 г. N 290."/>
                        </a:rPr>
                        <a:t>&lt;2&gt;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70" marR="39370" marT="64770" marB="647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Периодичность/количественный показатель выполненной работы (оказанной услуги)</a:t>
                      </a:r>
                    </a:p>
                  </a:txBody>
                  <a:tcPr marL="39370" marR="39370" marT="64770" marB="647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 работы (услуги)</a:t>
                      </a:r>
                    </a:p>
                  </a:txBody>
                  <a:tcPr marL="39370" marR="39370" marT="64770" marB="647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Стоимость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" action="ppaction://hlinkfile" tooltip="&lt;3&gt; Стоимость за единицу выполненной работы (оказанной услуги) по договору управления многоквартирным домом или договору оказания услуг по содержанию и (или) выполнению работ по ремонту общего имущества в многоквартирном доме."/>
                        </a:rPr>
                        <a:t>&lt;3&gt;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/сметная стоимость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" action="ppaction://hlinkfile" tooltip="&lt;4&gt; Сметная стоимость за единицу выполненной работы по договору подряда по выполнению работ по ремонту общего имущества в многоквартирном доме."/>
                        </a:rPr>
                        <a:t>&lt;4&gt;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выполненной работы (оказанной услуги) за единицу</a:t>
                      </a:r>
                    </a:p>
                  </a:txBody>
                  <a:tcPr marL="39370" marR="39370" marT="64770" marB="647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Цена выполненной работы (оказанной услуги), в рублях</a:t>
                      </a:r>
                    </a:p>
                  </a:txBody>
                  <a:tcPr marL="39370" marR="39370" marT="64770" marB="647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70" marR="39370" marT="64770" marB="647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70" marR="39370" marT="64770" marB="647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70" marR="39370" marT="64770" marB="647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70" marR="39370" marT="64770" marB="647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9370" marR="39370" marT="64770" marB="647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8" name="Прямоугольник 9"/>
          <p:cNvSpPr>
            <a:spLocks noChangeArrowheads="1"/>
          </p:cNvSpPr>
          <p:nvPr/>
        </p:nvSpPr>
        <p:spPr bwMode="auto">
          <a:xfrm>
            <a:off x="323850" y="3643313"/>
            <a:ext cx="87122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2.  Всего  за период с "__" _________    ____ г.  по "__" _________   ____ г.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выполнено работ (оказано услуг) на общую сумму _________ (________________) рублей.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(</a:t>
            </a:r>
            <a:r>
              <a:rPr lang="ru-RU" sz="1000" b="1" i="1">
                <a:latin typeface="Times New Roman" pitchFamily="18" charset="0"/>
                <a:cs typeface="Times New Roman" pitchFamily="18" charset="0"/>
              </a:rPr>
              <a:t>прописью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3.  Работы  (услуги)  выполнены  (оказаны)  полностью,  в установленные сроки, с надлежащим качеством.</a:t>
            </a:r>
          </a:p>
          <a:p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4.  Претензий  по  выполнению  условий Договора Стороны друг к другу не имеют.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Настоящий   Акт   составлен   в  2-х  экземплярах,  имеющих  одинаковую юридическую силу, по одному для каждой из Сторон</a:t>
            </a:r>
          </a:p>
          <a:p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                             Подписи Сторон:</a:t>
            </a:r>
          </a:p>
          <a:p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Исполнитель - ______________________________________   ____________________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1000" b="1" i="1">
                <a:latin typeface="Times New Roman" pitchFamily="18" charset="0"/>
                <a:cs typeface="Times New Roman" pitchFamily="18" charset="0"/>
              </a:rPr>
              <a:t>(должность, ФИО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)                                  (</a:t>
            </a:r>
            <a:r>
              <a:rPr lang="ru-RU" sz="1000" b="1" i="1">
                <a:latin typeface="Times New Roman" pitchFamily="18" charset="0"/>
                <a:cs typeface="Times New Roman" pitchFamily="18" charset="0"/>
              </a:rPr>
              <a:t>подпись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Заказчик -        ______________________________________   ____________________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sz="1000" b="1" i="1">
                <a:latin typeface="Times New Roman" pitchFamily="18" charset="0"/>
                <a:cs typeface="Times New Roman" pitchFamily="18" charset="0"/>
              </a:rPr>
              <a:t>(должность, ФИО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)                                  (</a:t>
            </a:r>
            <a:r>
              <a:rPr lang="ru-RU" sz="1000" b="1" i="1">
                <a:latin typeface="Times New Roman" pitchFamily="18" charset="0"/>
                <a:cs typeface="Times New Roman" pitchFamily="18" charset="0"/>
              </a:rPr>
              <a:t>подпись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7"/>
          <p:cNvSpPr txBox="1">
            <a:spLocks noChangeArrowheads="1"/>
          </p:cNvSpPr>
          <p:nvPr/>
        </p:nvSpPr>
        <p:spPr bwMode="auto">
          <a:xfrm>
            <a:off x="357188" y="142875"/>
            <a:ext cx="8569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Дополнительная информация.</a:t>
            </a:r>
          </a:p>
          <a:p>
            <a:pPr algn="ctr"/>
            <a:r>
              <a:rPr lang="ru-RU" sz="2000" b="1">
                <a:solidFill>
                  <a:srgbClr val="184866"/>
                </a:solidFill>
                <a:latin typeface="Times New Roman" pitchFamily="18" charset="0"/>
                <a:cs typeface="Times New Roman" pitchFamily="18" charset="0"/>
              </a:rPr>
              <a:t>Применение схемы «прямых договоров» на коммунальные услуги</a:t>
            </a:r>
            <a:endParaRPr lang="ru-RU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8" y="1071563"/>
            <a:ext cx="8569325" cy="4800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atin typeface="+mn-lt"/>
                <a:cs typeface="+mn-cs"/>
              </a:rPr>
              <a:t>Регулируется пунктами 17 и 18 статьи 12 Федерального закона № 176-ФЗ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atin typeface="+mn-lt"/>
                <a:cs typeface="+mn-cs"/>
              </a:rPr>
              <a:t>Пункт 17 статьи 12. </a:t>
            </a:r>
            <a:r>
              <a:rPr lang="ru-RU" b="1" dirty="0">
                <a:solidFill>
                  <a:srgbClr val="0000FF"/>
                </a:solidFill>
                <a:latin typeface="+mn-lt"/>
                <a:cs typeface="+mn-cs"/>
              </a:rPr>
              <a:t>Договоры, заключенные до дня вступления </a:t>
            </a:r>
            <a:r>
              <a:rPr lang="ru-RU" dirty="0">
                <a:latin typeface="+mn-lt"/>
                <a:cs typeface="+mn-cs"/>
              </a:rPr>
              <a:t>в силу настоящего Федерального закона </a:t>
            </a:r>
            <a:r>
              <a:rPr lang="ru-RU" b="1" u="sng" dirty="0">
                <a:solidFill>
                  <a:srgbClr val="FF0000"/>
                </a:solidFill>
                <a:latin typeface="+mn-lt"/>
                <a:cs typeface="+mn-cs"/>
              </a:rPr>
              <a:t>(30 июня 2015 года)</a:t>
            </a:r>
            <a:r>
              <a:rPr lang="ru-RU" dirty="0">
                <a:latin typeface="+mn-lt"/>
                <a:cs typeface="+mn-cs"/>
              </a:rPr>
              <a:t>, между собственниками, пользователями помещений в многоквартирном доме и </a:t>
            </a:r>
            <a:r>
              <a:rPr lang="ru-RU" dirty="0" err="1">
                <a:latin typeface="+mn-lt"/>
                <a:cs typeface="+mn-cs"/>
              </a:rPr>
              <a:t>ресурсоснабжающими</a:t>
            </a:r>
            <a:r>
              <a:rPr lang="ru-RU" dirty="0">
                <a:latin typeface="+mn-lt"/>
                <a:cs typeface="+mn-cs"/>
              </a:rPr>
              <a:t> организациями, в том числе при непосредственной форме управления, </a:t>
            </a:r>
            <a:r>
              <a:rPr lang="ru-RU" b="1" dirty="0">
                <a:solidFill>
                  <a:srgbClr val="0000FF"/>
                </a:solidFill>
                <a:latin typeface="+mn-lt"/>
                <a:cs typeface="+mn-cs"/>
              </a:rPr>
              <a:t>действуют до истечения срока их действия или до отказа одной из сторон от исполнения договора</a:t>
            </a:r>
            <a:r>
              <a:rPr lang="ru-RU" b="1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  <a:cs typeface="+mn-cs"/>
              </a:rPr>
              <a:t>Условия применения: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b="1" i="1" dirty="0">
                <a:latin typeface="+mn-lt"/>
                <a:cs typeface="+mn-cs"/>
              </a:rPr>
              <a:t>Между </a:t>
            </a:r>
            <a:r>
              <a:rPr lang="ru-RU" b="1" i="1" dirty="0" err="1">
                <a:latin typeface="+mn-lt"/>
                <a:cs typeface="+mn-cs"/>
              </a:rPr>
              <a:t>соб-ми</a:t>
            </a:r>
            <a:r>
              <a:rPr lang="ru-RU" b="1" i="1" dirty="0">
                <a:latin typeface="+mn-lt"/>
                <a:cs typeface="+mn-cs"/>
              </a:rPr>
              <a:t> и РСО </a:t>
            </a:r>
            <a:r>
              <a:rPr lang="ru-RU" b="1" i="1" u="sng" dirty="0">
                <a:latin typeface="+mn-lt"/>
                <a:cs typeface="+mn-cs"/>
              </a:rPr>
              <a:t>на дату 30 июня 2015 года </a:t>
            </a:r>
            <a:r>
              <a:rPr lang="ru-RU" b="1" i="1" dirty="0">
                <a:latin typeface="+mn-lt"/>
                <a:cs typeface="+mn-cs"/>
              </a:rPr>
              <a:t>существовали прямые договорные отношения.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b="1" i="1" dirty="0">
                <a:latin typeface="+mn-lt"/>
                <a:cs typeface="+mn-cs"/>
              </a:rPr>
              <a:t> УО и способ управления не изменялись.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b="1" dirty="0">
                <a:latin typeface="+mn-lt"/>
                <a:cs typeface="+mn-cs"/>
              </a:rPr>
              <a:t>Схема продолжает действовать до отказа любой из сторон (</a:t>
            </a:r>
            <a:r>
              <a:rPr lang="ru-RU" b="1" dirty="0" err="1">
                <a:latin typeface="+mn-lt"/>
                <a:cs typeface="+mn-cs"/>
              </a:rPr>
              <a:t>соб-в</a:t>
            </a:r>
            <a:r>
              <a:rPr lang="ru-RU" b="1" dirty="0">
                <a:latin typeface="+mn-lt"/>
                <a:cs typeface="+mn-cs"/>
              </a:rPr>
              <a:t> или РСО):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rgbClr val="0000FF"/>
                </a:solidFill>
                <a:latin typeface="+mn-lt"/>
                <a:cs typeface="+mn-cs"/>
              </a:rPr>
              <a:t>со стороны </a:t>
            </a:r>
            <a:r>
              <a:rPr lang="ru-RU" b="1" dirty="0" err="1">
                <a:solidFill>
                  <a:srgbClr val="0000FF"/>
                </a:solidFill>
                <a:latin typeface="+mn-lt"/>
                <a:cs typeface="+mn-cs"/>
              </a:rPr>
              <a:t>соб-в</a:t>
            </a:r>
            <a:r>
              <a:rPr lang="ru-RU" b="1" dirty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lang="ru-RU" b="1" dirty="0">
                <a:latin typeface="+mn-lt"/>
                <a:cs typeface="+mn-cs"/>
              </a:rPr>
              <a:t>– это решение ОСС;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rgbClr val="0000FF"/>
                </a:solidFill>
                <a:latin typeface="+mn-lt"/>
                <a:cs typeface="+mn-cs"/>
              </a:rPr>
              <a:t>со стороны РСО </a:t>
            </a:r>
            <a:r>
              <a:rPr lang="ru-RU" b="1" dirty="0">
                <a:latin typeface="+mn-lt"/>
                <a:cs typeface="+mn-cs"/>
              </a:rPr>
              <a:t>– письменный отказ в любой форме, в т.ч. направленная оферта в адрес УО о заключении договора. </a:t>
            </a:r>
            <a:r>
              <a:rPr lang="ru-RU" b="1" dirty="0">
                <a:solidFill>
                  <a:srgbClr val="FF0000"/>
                </a:solidFill>
                <a:latin typeface="+mn-lt"/>
                <a:cs typeface="+mn-cs"/>
              </a:rPr>
              <a:t>УО – не вправе отказаться (иначе нарушение лицензионных требований).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357188" y="142875"/>
            <a:ext cx="8569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Дополнительная информация.</a:t>
            </a:r>
          </a:p>
          <a:p>
            <a:pPr algn="ctr"/>
            <a:r>
              <a:rPr lang="ru-RU" sz="2000" b="1">
                <a:solidFill>
                  <a:srgbClr val="184866"/>
                </a:solidFill>
                <a:latin typeface="Times New Roman" pitchFamily="18" charset="0"/>
                <a:cs typeface="Times New Roman" pitchFamily="18" charset="0"/>
              </a:rPr>
              <a:t>Применение схемы «прямых договоров» на коммунальные услуги</a:t>
            </a:r>
            <a:endParaRPr lang="ru-RU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8" y="1071563"/>
            <a:ext cx="8569325" cy="5354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atin typeface="+mn-lt"/>
                <a:cs typeface="+mn-cs"/>
              </a:rPr>
              <a:t>Регулируется пунктами 17 и 18 статьи 12 Федерального закона № 176-ФЗ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atin typeface="+mn-lt"/>
                <a:cs typeface="+mn-cs"/>
              </a:rPr>
              <a:t>Пункт 18 статьи 12. </a:t>
            </a:r>
            <a:endParaRPr lang="ru-RU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18. В случае принятия собственниками помещений в многоквартирном доме решения об изменении способа управления многоквартирным домом или о выборе управляющей организации общим собранием собственников помещений в таком многоквартирном доме </a:t>
            </a:r>
            <a:r>
              <a:rPr lang="ru-RU" b="1" u="sng" dirty="0">
                <a:latin typeface="+mn-lt"/>
                <a:cs typeface="+mn-cs"/>
              </a:rPr>
              <a:t>может быть </a:t>
            </a:r>
            <a:r>
              <a:rPr lang="ru-RU" b="1" dirty="0">
                <a:latin typeface="+mn-lt"/>
                <a:cs typeface="+mn-cs"/>
              </a:rPr>
              <a:t>принято решение </a:t>
            </a:r>
            <a:r>
              <a:rPr lang="ru-RU" b="1" u="sng" dirty="0">
                <a:latin typeface="+mn-lt"/>
                <a:cs typeface="+mn-cs"/>
              </a:rPr>
              <a:t>о сохранении </a:t>
            </a:r>
            <a:r>
              <a:rPr lang="ru-RU" b="1" dirty="0">
                <a:latin typeface="+mn-lt"/>
                <a:cs typeface="+mn-cs"/>
              </a:rPr>
              <a:t>порядка предоставления коммунальных услуг и расчетов за коммунальные услуги </a:t>
            </a:r>
            <a:r>
              <a:rPr lang="ru-RU" dirty="0">
                <a:latin typeface="+mn-lt"/>
                <a:cs typeface="+mn-cs"/>
              </a:rPr>
              <a:t>(ресурсы, необходимые для предоставления коммунальных услуг), </a:t>
            </a:r>
            <a:r>
              <a:rPr lang="ru-RU" b="1" dirty="0">
                <a:latin typeface="+mn-lt"/>
                <a:cs typeface="+mn-cs"/>
              </a:rPr>
              <a:t>действовавшего до принятия решения об изменении способа </a:t>
            </a:r>
            <a:r>
              <a:rPr lang="ru-RU" dirty="0">
                <a:latin typeface="+mn-lt"/>
                <a:cs typeface="+mn-cs"/>
              </a:rPr>
              <a:t>управления многоквартирным домом или о выборе управляющей организации.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  <a:cs typeface="+mn-cs"/>
              </a:rPr>
              <a:t>Условия применения: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b="1" i="1" dirty="0">
                <a:latin typeface="+mn-lt"/>
                <a:cs typeface="+mn-cs"/>
              </a:rPr>
              <a:t>Между </a:t>
            </a:r>
            <a:r>
              <a:rPr lang="ru-RU" b="1" i="1" dirty="0" err="1">
                <a:latin typeface="+mn-lt"/>
                <a:cs typeface="+mn-cs"/>
              </a:rPr>
              <a:t>соб-ми</a:t>
            </a:r>
            <a:r>
              <a:rPr lang="ru-RU" b="1" i="1" dirty="0">
                <a:latin typeface="+mn-lt"/>
                <a:cs typeface="+mn-cs"/>
              </a:rPr>
              <a:t> и РСО </a:t>
            </a:r>
            <a:r>
              <a:rPr lang="ru-RU" b="1" i="1" u="sng" dirty="0">
                <a:latin typeface="+mn-lt"/>
                <a:cs typeface="+mn-cs"/>
              </a:rPr>
              <a:t>на дату 30 июня 2015 года </a:t>
            </a:r>
            <a:r>
              <a:rPr lang="ru-RU" b="1" i="1" dirty="0">
                <a:latin typeface="+mn-lt"/>
                <a:cs typeface="+mn-cs"/>
              </a:rPr>
              <a:t>существовали прямые договорные отношения.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b="1" i="1" dirty="0">
                <a:latin typeface="+mn-lt"/>
                <a:cs typeface="+mn-cs"/>
              </a:rPr>
              <a:t> УО или способ управления изменились </a:t>
            </a:r>
            <a:r>
              <a:rPr lang="ru-RU" b="1" i="1" u="sng" dirty="0">
                <a:latin typeface="+mn-lt"/>
                <a:cs typeface="+mn-cs"/>
              </a:rPr>
              <a:t>на основании решения ОСС </a:t>
            </a:r>
            <a:r>
              <a:rPr lang="ru-RU" b="1" i="1" dirty="0">
                <a:latin typeface="+mn-lt"/>
                <a:cs typeface="+mn-cs"/>
              </a:rPr>
              <a:t>(</a:t>
            </a:r>
            <a:r>
              <a:rPr lang="ru-RU" b="1" i="1" dirty="0">
                <a:solidFill>
                  <a:srgbClr val="FF0000"/>
                </a:solidFill>
                <a:latin typeface="+mn-lt"/>
                <a:cs typeface="+mn-cs"/>
              </a:rPr>
              <a:t>т.е. по конкурсу – нельзя!!!).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b="1" dirty="0">
                <a:latin typeface="+mn-lt"/>
                <a:cs typeface="+mn-cs"/>
              </a:rPr>
              <a:t>Собственники приняли решение о выборе новой УО (или нового способа управления МКД) и приняли решение о сохранении ранее действовавшего порядка.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357188" y="142875"/>
            <a:ext cx="8569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Дополнительная информация.</a:t>
            </a:r>
          </a:p>
          <a:p>
            <a:pPr algn="ctr"/>
            <a:r>
              <a:rPr lang="ru-RU" sz="2000" b="1">
                <a:solidFill>
                  <a:srgbClr val="184866"/>
                </a:solidFill>
                <a:latin typeface="Times New Roman" pitchFamily="18" charset="0"/>
                <a:cs typeface="Times New Roman" pitchFamily="18" charset="0"/>
              </a:rPr>
              <a:t>Применение схемы «прямых договоров» на коммунальные услуги</a:t>
            </a:r>
            <a:endParaRPr lang="ru-RU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8" y="1071563"/>
            <a:ext cx="8569325" cy="3786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u="sng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Применение схемы «прямых договоров» на коммунальные услуги не должно повлиять на права собственников в части начисления платы за коммунальные услуги 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общедомовые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нужды (ОДН).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 способе управления УО и ТСЖ – плата ОДН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должна быть ограничена нормативом потребления КУ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(если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соб-ми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не было принято решение о распределении фактически потребленного ресурса, в соответствии с п. 44 Правил 354)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1848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atin typeface="+mn-lt"/>
                <a:cs typeface="+mn-cs"/>
              </a:rPr>
              <a:t> </a:t>
            </a:r>
            <a:endParaRPr lang="ru-RU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/>
          <p:cNvSpPr txBox="1">
            <a:spLocks noChangeArrowheads="1"/>
          </p:cNvSpPr>
          <p:nvPr/>
        </p:nvSpPr>
        <p:spPr bwMode="auto">
          <a:xfrm>
            <a:off x="357188" y="142875"/>
            <a:ext cx="8569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Нормативные правовые акты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88" y="928688"/>
            <a:ext cx="8569325" cy="7294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Постановление Правительства РФ от 25.12.2015 N 1434 «О внесении изменений в некоторые акты Правительства Российской Федерации»;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 Минстроя России от 26.10.2015 N 761/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«Об утверждении формы акта приемки оказанных услуг и (или) выполненных работ по содержанию и текущему ремонту общего имущества в многоквартирном доме»;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Федеральный закон от 29.12.2015 N 404-ФЗ «О внесении изменений в Федеральный закон "Об охране окружающей среды" и отдельные законодательные акты Российской Федерации»;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Минкомсвязи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России N 368, Минстроя России N 691/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 29.09.2015"Об утверждении состава сведений о многоквартирных домах, деятельность по управлению которыми осуществляют управляющие организации, подлежащих размещению в государственной информационной системе жилищно-коммунального хозяйства;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i="1" dirty="0">
                <a:latin typeface="+mn-lt"/>
                <a:cs typeface="+mn-cs"/>
              </a:rPr>
              <a:t>Законопроект № 928761-6 </a:t>
            </a:r>
            <a:r>
              <a:rPr lang="ru-RU" i="1" dirty="0">
                <a:latin typeface="+mn-lt"/>
                <a:cs typeface="+mn-cs"/>
              </a:rPr>
              <a:t>О внесении изменений в статью 12 Федерального закона "О внесении изменений в Жилищный кодекс Российской Федерации и отдельные законодательные акты Российской Федерации"</a:t>
            </a:r>
            <a:br>
              <a:rPr lang="ru-RU" i="1" dirty="0">
                <a:latin typeface="+mn-lt"/>
                <a:cs typeface="+mn-cs"/>
              </a:rPr>
            </a:br>
            <a:r>
              <a:rPr lang="ru-RU" i="1" dirty="0">
                <a:latin typeface="+mn-lt"/>
                <a:cs typeface="+mn-cs"/>
              </a:rPr>
              <a:t>(в части продления срока начала применения положений Жилищного кодекса Российской Федерации о включении в состав платы за содержание жилого помещения расходов на оплату коммунальных услуг, потребляемых при содержании общего имущества в многоквартирном доме).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7"/>
          <p:cNvSpPr txBox="1">
            <a:spLocks noChangeArrowheads="1"/>
          </p:cNvSpPr>
          <p:nvPr/>
        </p:nvSpPr>
        <p:spPr bwMode="auto">
          <a:xfrm>
            <a:off x="357188" y="142875"/>
            <a:ext cx="8569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184866"/>
                </a:solidFill>
                <a:latin typeface="Times New Roman" pitchFamily="18" charset="0"/>
                <a:cs typeface="Times New Roman" pitchFamily="18" charset="0"/>
              </a:rPr>
              <a:t>Изменения в ст. 12 176-ФЗ в части платы ОДН</a:t>
            </a:r>
          </a:p>
          <a:p>
            <a:pPr algn="ctr"/>
            <a:r>
              <a:rPr lang="ru-RU" sz="2000" b="1">
                <a:solidFill>
                  <a:srgbClr val="184866"/>
                </a:solidFill>
                <a:latin typeface="Times New Roman" pitchFamily="18" charset="0"/>
                <a:cs typeface="Times New Roman" pitchFamily="18" charset="0"/>
              </a:rPr>
              <a:t>(Законопроект № 928761-6)</a:t>
            </a:r>
            <a:endParaRPr lang="ru-RU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85860"/>
            <a:ext cx="8568952" cy="553997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Пункт 9.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Положения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пункта 2 части 1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пункта 1 части 2 статьи 154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части 1 статьи 156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Жилищного кодекса Российской Федерации (в редакции настоящего Федерального закона) о включении в состав платы за содержание жилого помещения расходов на оплату холодной воды, горячей воды, электрической энергии, тепловой энергии, потребляемых при содержании общего имущества в многоквартирном доме, отведения сточных вод в целях содержания общего имущества в многоквартирном доме применяются с </a:t>
            </a:r>
            <a:r>
              <a:rPr lang="ru-RU" sz="1600" b="1" strike="sngStrike" dirty="0">
                <a:latin typeface="Times New Roman" pitchFamily="18" charset="0"/>
                <a:cs typeface="Times New Roman" pitchFamily="18" charset="0"/>
              </a:rPr>
              <a:t>1 апреля 2016 года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января 2017 года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Пункт 10.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 первоначальном включении в плату за содержание жилого помещения расходов на оплату холодной воды, горячей воды, электрической энергии, тепловой энергии, потребляемых при содержании общего имущества в многоквартирном доме, отведения сточных вод в целях содержания общего имущества в многоквартирном доме их размер не может превышать норматив потребления коммунальных услуг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общедомовые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нужды, установленный субъектом Российской Федерации по состоянию на </a:t>
            </a:r>
            <a:r>
              <a:rPr lang="ru-RU" sz="1600" b="1" strike="sngStrike" dirty="0">
                <a:latin typeface="Times New Roman" pitchFamily="18" charset="0"/>
                <a:cs typeface="Times New Roman" pitchFamily="18" charset="0"/>
              </a:rPr>
              <a:t>1 сентября 2015 </a:t>
            </a:r>
            <a:r>
              <a:rPr lang="ru-RU" sz="1600" b="1" strike="sngStrike">
                <a:latin typeface="Times New Roman" pitchFamily="18" charset="0"/>
                <a:cs typeface="Times New Roman" pitchFamily="18" charset="0"/>
              </a:rPr>
              <a:t>года           </a:t>
            </a:r>
            <a:r>
              <a:rPr lang="ru-RU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ноября 2016 года.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Для первоначального включения расходов, указанных в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части 9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настоящей статьи, в плату за содержание жилого помещения не требуется решение общего собрания собственников помещений в многоквартирном доме.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Пункт 11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Начиная с </a:t>
            </a:r>
            <a:r>
              <a:rPr lang="ru-RU" sz="1600" b="1" strike="sngStrike" dirty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2017 года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 утверждении и применении предельных (максимальных) индексов изменения размера вносимой гражданами платы за коммунальные услуги не учитываются расходы граждан, связанные с оплатой коммунальных услуг, предоставленных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общедомовые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нужды, в </a:t>
            </a:r>
            <a:r>
              <a:rPr lang="ru-RU" sz="1600" b="1" strike="sngStrike" dirty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2016 году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7"/>
          <p:cNvSpPr txBox="1">
            <a:spLocks noChangeArrowheads="1"/>
          </p:cNvSpPr>
          <p:nvPr/>
        </p:nvSpPr>
        <p:spPr bwMode="auto">
          <a:xfrm>
            <a:off x="357188" y="142875"/>
            <a:ext cx="85693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184866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29.12.2015 N 404-ФЗ «О внесении изменений в Федеральный закон "Об охране окружающей среды" и отдельные законодательные акты Российской Федерации»:</a:t>
            </a:r>
          </a:p>
          <a:p>
            <a:pPr algn="ctr"/>
            <a:endParaRPr lang="ru-RU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8" y="1285875"/>
            <a:ext cx="8569325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Статья 8: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>
                <a:latin typeface="+mn-lt"/>
                <a:cs typeface="+mn-cs"/>
              </a:rPr>
              <a:t>Статью 12</a:t>
            </a:r>
            <a:r>
              <a:rPr lang="ru-RU" dirty="0">
                <a:latin typeface="+mn-lt"/>
                <a:cs typeface="+mn-cs"/>
              </a:rPr>
              <a:t> Федерального закона от 29 июня 2015 года N 176-ФЗ "О внесении изменений в Жилищный кодекс Российской Федерации и отдельные законодательные акты Российской Федерации" (Собрание законодательства Российской Федерации, 2015, N 27, ст. 3967) дополнить частью 20 следующего содержания: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"20. Обязанность по внесению платы за коммунальную услугу по обращению с твердыми коммунальными отходами </a:t>
            </a:r>
            <a:r>
              <a:rPr lang="ru-RU" b="1" u="sng" dirty="0">
                <a:latin typeface="+mn-lt"/>
                <a:cs typeface="+mn-cs"/>
              </a:rPr>
              <a:t>наступает со дня утверждения единого тарифа на услугу по обращению с твердыми коммунальными отходами </a:t>
            </a:r>
            <a:r>
              <a:rPr lang="ru-RU" dirty="0">
                <a:latin typeface="+mn-lt"/>
                <a:cs typeface="+mn-cs"/>
              </a:rPr>
              <a:t>на территории соответствующего субъекта Российской Федерации и </a:t>
            </a:r>
            <a:r>
              <a:rPr lang="ru-RU" b="1" u="sng" dirty="0">
                <a:latin typeface="+mn-lt"/>
                <a:cs typeface="+mn-cs"/>
              </a:rPr>
              <a:t>заключения соглашения между органом государственной власти соответствующего субъекта Российской Федерации и региональным оператором </a:t>
            </a:r>
            <a:r>
              <a:rPr lang="ru-RU" dirty="0">
                <a:latin typeface="+mn-lt"/>
                <a:cs typeface="+mn-cs"/>
              </a:rPr>
              <a:t>по обращению с твердыми коммунальными отходами, </a:t>
            </a:r>
            <a:r>
              <a:rPr lang="ru-RU" b="1" dirty="0">
                <a:solidFill>
                  <a:srgbClr val="FF0000"/>
                </a:solidFill>
                <a:latin typeface="+mn-lt"/>
                <a:cs typeface="+mn-cs"/>
              </a:rPr>
              <a:t>но не позднее 1 января 2017 года</a:t>
            </a:r>
            <a:r>
              <a:rPr lang="ru-RU" dirty="0">
                <a:latin typeface="+mn-lt"/>
                <a:cs typeface="+mn-cs"/>
              </a:rPr>
              <a:t>.".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7"/>
          <p:cNvSpPr txBox="1">
            <a:spLocks noChangeArrowheads="1"/>
          </p:cNvSpPr>
          <p:nvPr/>
        </p:nvSpPr>
        <p:spPr bwMode="auto">
          <a:xfrm>
            <a:off x="357188" y="142875"/>
            <a:ext cx="85693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184866"/>
                </a:solidFill>
                <a:latin typeface="Times New Roman" pitchFamily="18" charset="0"/>
                <a:cs typeface="Times New Roman" pitchFamily="18" charset="0"/>
              </a:rPr>
              <a:t>Постановлением Правительства РФ от 25.12.2015 N 1434 «О внесении изменений в некоторые акты Правительства Российской Федерации» внесены изменения в:</a:t>
            </a:r>
          </a:p>
          <a:p>
            <a:pPr algn="ctr"/>
            <a:endParaRPr lang="ru-RU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8" y="1285875"/>
            <a:ext cx="8569325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Правила содержания общего имущества в многоквартирном доме, утв. постановлением Правительства РФ от 13.08.2006 № 491 (Правила 491);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Правила предоставления коммунальных услуг собственникам и пользователям помещений в многоквартирных домах и жилых домов, утв. постановлением Правительства Российской Федерации от 6 мая 2011 г. N 354 (Правила 354);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Правила, обязательные при заключении управляющей организацией или товариществом собственников жилья либо жилищным кооперативом или иным специализированным потребительским кооперативом договоров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ресурсоснабжающими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организациями, утв. постановлением Правительства Российской Федерации от 14 февраля 2012 г. N 124 (Правила 124);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Правила осуществления деятельности по управлению многоквартирными домами, утвержденных постановлением Правительства Российской Федерации от 15 мая 2013 г. N 416 (Правила 416);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Положение о лицензировании предпринимательской деятельности по управлению многоквартирными домами, утвержденном постановлением Правительства Российской Федерации от 28 октября 2014 г. N 1110.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7"/>
          <p:cNvSpPr txBox="1">
            <a:spLocks noChangeArrowheads="1"/>
          </p:cNvSpPr>
          <p:nvPr/>
        </p:nvSpPr>
        <p:spPr bwMode="auto">
          <a:xfrm>
            <a:off x="357188" y="142875"/>
            <a:ext cx="85693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184866"/>
                </a:solidFill>
                <a:latin typeface="Times New Roman" pitchFamily="18" charset="0"/>
                <a:cs typeface="Times New Roman" pitchFamily="18" charset="0"/>
              </a:rPr>
              <a:t>Изменения в Правила содержания общего имущества в многоквартирном доме, утв. постановлением Правительства РФ</a:t>
            </a:r>
          </a:p>
          <a:p>
            <a:pPr algn="ctr"/>
            <a:r>
              <a:rPr lang="ru-RU" sz="2000" b="1">
                <a:solidFill>
                  <a:srgbClr val="184866"/>
                </a:solidFill>
                <a:latin typeface="Times New Roman" pitchFamily="18" charset="0"/>
                <a:cs typeface="Times New Roman" pitchFamily="18" charset="0"/>
              </a:rPr>
              <a:t> от 13.08.2006 № 491</a:t>
            </a:r>
          </a:p>
          <a:p>
            <a:pPr algn="ctr"/>
            <a:endParaRPr lang="ru-RU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8" y="1428750"/>
            <a:ext cx="8569325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rgbClr val="FF0000"/>
                </a:solidFill>
                <a:latin typeface="+mn-lt"/>
                <a:cs typeface="+mn-cs"/>
              </a:rPr>
              <a:t>П.24. Техническая документация </a:t>
            </a:r>
            <a:r>
              <a:rPr lang="ru-RU" dirty="0">
                <a:latin typeface="+mn-lt"/>
                <a:cs typeface="+mn-cs"/>
              </a:rPr>
              <a:t>на многоквартирный дом включает в себя </a:t>
            </a:r>
            <a:r>
              <a:rPr lang="ru-RU" b="1" dirty="0">
                <a:latin typeface="+mn-lt"/>
                <a:cs typeface="+mn-cs"/>
              </a:rPr>
              <a:t>(</a:t>
            </a:r>
            <a:r>
              <a:rPr lang="ru-RU" b="1" dirty="0">
                <a:solidFill>
                  <a:srgbClr val="FF0000"/>
                </a:solidFill>
                <a:latin typeface="+mn-lt"/>
                <a:cs typeface="+mn-cs"/>
              </a:rPr>
              <a:t>новые позиции):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00FF"/>
                </a:solidFill>
                <a:latin typeface="+mn-lt"/>
                <a:cs typeface="+mn-cs"/>
              </a:rPr>
              <a:t>а(1)) документы на установленные коллективные (</a:t>
            </a:r>
            <a:r>
              <a:rPr lang="ru-RU" dirty="0" err="1">
                <a:solidFill>
                  <a:srgbClr val="0000FF"/>
                </a:solidFill>
                <a:latin typeface="+mn-lt"/>
                <a:cs typeface="+mn-cs"/>
              </a:rPr>
              <a:t>общедомовые</a:t>
            </a:r>
            <a:r>
              <a:rPr lang="ru-RU" dirty="0">
                <a:solidFill>
                  <a:srgbClr val="0000FF"/>
                </a:solidFill>
                <a:latin typeface="+mn-lt"/>
                <a:cs typeface="+mn-cs"/>
              </a:rPr>
              <a:t>) приборы учета и сведения </a:t>
            </a:r>
            <a:r>
              <a:rPr lang="ru-RU" b="1" u="sng" dirty="0">
                <a:solidFill>
                  <a:srgbClr val="0000FF"/>
                </a:solidFill>
                <a:latin typeface="+mn-lt"/>
                <a:cs typeface="+mn-cs"/>
              </a:rPr>
              <a:t>о проведении их ремонта, замены, поверки</a:t>
            </a:r>
            <a:r>
              <a:rPr lang="ru-RU" dirty="0">
                <a:solidFill>
                  <a:srgbClr val="0000FF"/>
                </a:solidFill>
                <a:latin typeface="+mn-lt"/>
                <a:cs typeface="+mn-cs"/>
              </a:rPr>
              <a:t>, информацию </a:t>
            </a:r>
            <a:r>
              <a:rPr lang="ru-RU" b="1" dirty="0">
                <a:solidFill>
                  <a:srgbClr val="0000FF"/>
                </a:solidFill>
                <a:latin typeface="+mn-lt"/>
                <a:cs typeface="+mn-cs"/>
              </a:rPr>
              <a:t>об оснащении помещений в многоквартирном доме индивидуальными, общими (квартирными) приборами учета, </a:t>
            </a:r>
            <a:r>
              <a:rPr lang="ru-RU" dirty="0">
                <a:solidFill>
                  <a:srgbClr val="0000FF"/>
                </a:solidFill>
                <a:latin typeface="+mn-lt"/>
                <a:cs typeface="+mn-cs"/>
              </a:rPr>
              <a:t>в том числе информацию </a:t>
            </a:r>
            <a:r>
              <a:rPr lang="ru-RU" b="1" u="sng" dirty="0">
                <a:solidFill>
                  <a:srgbClr val="0000FF"/>
                </a:solidFill>
                <a:latin typeface="+mn-lt"/>
                <a:cs typeface="+mn-cs"/>
              </a:rPr>
              <a:t>о каждом </a:t>
            </a:r>
            <a:r>
              <a:rPr lang="ru-RU" dirty="0">
                <a:solidFill>
                  <a:srgbClr val="0000FF"/>
                </a:solidFill>
                <a:latin typeface="+mn-lt"/>
                <a:cs typeface="+mn-cs"/>
              </a:rPr>
              <a:t>установленном индивидуальном, общем (квартирном) приборе учета (технические характеристики, год установки, факт замены или поверки), </a:t>
            </a:r>
            <a:r>
              <a:rPr lang="ru-RU" b="1" dirty="0">
                <a:solidFill>
                  <a:srgbClr val="0000FF"/>
                </a:solidFill>
                <a:latin typeface="+mn-lt"/>
                <a:cs typeface="+mn-cs"/>
              </a:rPr>
              <a:t>дату последней проверки технического состояния и последнего контрольного снятия показаний</a:t>
            </a:r>
            <a:r>
              <a:rPr lang="ru-RU" dirty="0">
                <a:solidFill>
                  <a:srgbClr val="0000FF"/>
                </a:solidFill>
                <a:latin typeface="+mn-lt"/>
                <a:cs typeface="+mn-cs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FF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б) документы </a:t>
            </a:r>
            <a:r>
              <a:rPr lang="ru-RU" b="1" u="sng" dirty="0">
                <a:latin typeface="+mn-lt"/>
                <a:cs typeface="+mn-cs"/>
              </a:rPr>
              <a:t>(акты) о приемке результатов работ</a:t>
            </a:r>
            <a:r>
              <a:rPr lang="ru-RU" dirty="0">
                <a:latin typeface="+mn-lt"/>
                <a:cs typeface="+mn-cs"/>
              </a:rPr>
              <a:t>, </a:t>
            </a:r>
            <a:r>
              <a:rPr lang="ru-RU" dirty="0">
                <a:solidFill>
                  <a:srgbClr val="0000FF"/>
                </a:solidFill>
                <a:latin typeface="+mn-lt"/>
                <a:cs typeface="+mn-cs"/>
              </a:rPr>
              <a:t>сметы, описи работ по проведению текущего ремонта, оказанию услуг по содержанию общего имущества собственников помещений в многоквартирном доме;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FF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00FF"/>
                </a:solidFill>
                <a:latin typeface="+mn-lt"/>
                <a:cs typeface="+mn-cs"/>
              </a:rPr>
              <a:t>в(1)) акты проверок </a:t>
            </a:r>
            <a:r>
              <a:rPr lang="ru-RU" b="1" u="sng" dirty="0">
                <a:solidFill>
                  <a:srgbClr val="0000FF"/>
                </a:solidFill>
                <a:latin typeface="+mn-lt"/>
                <a:cs typeface="+mn-cs"/>
              </a:rPr>
              <a:t>готовности к отопительному периоду </a:t>
            </a:r>
            <a:r>
              <a:rPr lang="ru-RU" dirty="0">
                <a:solidFill>
                  <a:srgbClr val="0000FF"/>
                </a:solidFill>
                <a:latin typeface="+mn-lt"/>
                <a:cs typeface="+mn-cs"/>
              </a:rPr>
              <a:t>и выданные паспорта готовности многоквартирного дома к отопительному периоду.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7"/>
          <p:cNvSpPr txBox="1">
            <a:spLocks noChangeArrowheads="1"/>
          </p:cNvSpPr>
          <p:nvPr/>
        </p:nvSpPr>
        <p:spPr bwMode="auto">
          <a:xfrm>
            <a:off x="357188" y="142875"/>
            <a:ext cx="85693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184866"/>
                </a:solidFill>
                <a:latin typeface="Times New Roman" pitchFamily="18" charset="0"/>
                <a:cs typeface="Times New Roman" pitchFamily="18" charset="0"/>
              </a:rPr>
              <a:t>Изменения в Правила содержания общего имущества в многоквартирном доме, утв. постановлением Правительства РФ</a:t>
            </a:r>
          </a:p>
          <a:p>
            <a:pPr algn="ctr"/>
            <a:r>
              <a:rPr lang="ru-RU" sz="2000" b="1">
                <a:solidFill>
                  <a:srgbClr val="184866"/>
                </a:solidFill>
                <a:latin typeface="Times New Roman" pitchFamily="18" charset="0"/>
                <a:cs typeface="Times New Roman" pitchFamily="18" charset="0"/>
              </a:rPr>
              <a:t> от 13.08.2006 № 491</a:t>
            </a:r>
          </a:p>
          <a:p>
            <a:pPr algn="ctr"/>
            <a:endParaRPr lang="ru-RU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8" y="1428750"/>
            <a:ext cx="8569325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П. 26. В состав </a:t>
            </a:r>
            <a:r>
              <a:rPr lang="ru-RU" b="1" u="sng" dirty="0">
                <a:solidFill>
                  <a:srgbClr val="FF0000"/>
                </a:solidFill>
                <a:latin typeface="+mn-lt"/>
                <a:cs typeface="+mn-cs"/>
              </a:rPr>
              <a:t>иных документов, связанных с управлением многоквартирным домом, </a:t>
            </a:r>
            <a:r>
              <a:rPr lang="ru-RU" dirty="0">
                <a:latin typeface="+mn-lt"/>
                <a:cs typeface="+mn-cs"/>
              </a:rPr>
              <a:t>включаются </a:t>
            </a:r>
            <a:r>
              <a:rPr lang="ru-RU" b="1" dirty="0">
                <a:latin typeface="+mn-lt"/>
                <a:cs typeface="+mn-cs"/>
              </a:rPr>
              <a:t>(новые позиции):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+mn-lt"/>
                <a:cs typeface="+mn-cs"/>
              </a:rPr>
              <a:t>д</a:t>
            </a:r>
            <a:r>
              <a:rPr lang="ru-RU" dirty="0">
                <a:latin typeface="+mn-lt"/>
                <a:cs typeface="+mn-cs"/>
              </a:rPr>
              <a:t>(1)) </a:t>
            </a:r>
            <a:r>
              <a:rPr lang="ru-RU" b="1" u="sng" dirty="0">
                <a:solidFill>
                  <a:srgbClr val="0000FF"/>
                </a:solidFill>
                <a:latin typeface="+mn-lt"/>
                <a:cs typeface="+mn-cs"/>
              </a:rPr>
              <a:t>списки собственников и нанимателей помещений в многоквартирном доме</a:t>
            </a:r>
            <a:r>
              <a:rPr lang="ru-RU" dirty="0">
                <a:latin typeface="+mn-lt"/>
                <a:cs typeface="+mn-cs"/>
              </a:rPr>
              <a:t>, а также </a:t>
            </a:r>
            <a:r>
              <a:rPr lang="ru-RU" dirty="0">
                <a:solidFill>
                  <a:srgbClr val="0000FF"/>
                </a:solidFill>
                <a:latin typeface="+mn-lt"/>
                <a:cs typeface="+mn-cs"/>
              </a:rPr>
              <a:t>лиц, использующих общее имущество </a:t>
            </a:r>
            <a:r>
              <a:rPr lang="ru-RU" dirty="0">
                <a:latin typeface="+mn-lt"/>
                <a:cs typeface="+mn-cs"/>
              </a:rPr>
              <a:t>в многоквартирном доме на основании договоров (по решению общего собрания собственников помещений в многоквартирном доме), составленные с учетом требований законодательства Российской Федерации о защите персональных данных;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+mn-lt"/>
                <a:cs typeface="+mn-cs"/>
              </a:rPr>
              <a:t>д</a:t>
            </a:r>
            <a:r>
              <a:rPr lang="ru-RU" dirty="0">
                <a:latin typeface="+mn-lt"/>
                <a:cs typeface="+mn-cs"/>
              </a:rPr>
              <a:t>(2)) </a:t>
            </a:r>
            <a:r>
              <a:rPr lang="ru-RU" b="1" u="sng" dirty="0">
                <a:solidFill>
                  <a:srgbClr val="0000FF"/>
                </a:solidFill>
                <a:latin typeface="+mn-lt"/>
                <a:cs typeface="+mn-cs"/>
              </a:rPr>
              <a:t>договоры об использовании общего имущества </a:t>
            </a:r>
            <a:r>
              <a:rPr lang="ru-RU" dirty="0">
                <a:latin typeface="+mn-lt"/>
                <a:cs typeface="+mn-cs"/>
              </a:rPr>
              <a:t>собственников помещений в многоквартирном доме;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+mn-lt"/>
                <a:cs typeface="+mn-cs"/>
              </a:rPr>
              <a:t>д</a:t>
            </a:r>
            <a:r>
              <a:rPr lang="ru-RU" dirty="0">
                <a:latin typeface="+mn-lt"/>
                <a:cs typeface="+mn-cs"/>
              </a:rPr>
              <a:t>(3)) </a:t>
            </a:r>
            <a:r>
              <a:rPr lang="ru-RU" b="1" u="sng" dirty="0">
                <a:solidFill>
                  <a:srgbClr val="FF0000"/>
                </a:solidFill>
                <a:latin typeface="+mn-lt"/>
                <a:cs typeface="+mn-cs"/>
              </a:rPr>
              <a:t>оригиналы</a:t>
            </a:r>
            <a:r>
              <a:rPr lang="ru-RU" dirty="0">
                <a:latin typeface="+mn-lt"/>
                <a:cs typeface="+mn-cs"/>
              </a:rPr>
              <a:t> решений и протоколов общих собраний собственников помещений в многоквартирном доме.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7"/>
          <p:cNvSpPr txBox="1">
            <a:spLocks noChangeArrowheads="1"/>
          </p:cNvSpPr>
          <p:nvPr/>
        </p:nvSpPr>
        <p:spPr bwMode="auto">
          <a:xfrm>
            <a:off x="357188" y="142875"/>
            <a:ext cx="85693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184866"/>
                </a:solidFill>
                <a:latin typeface="Times New Roman" pitchFamily="18" charset="0"/>
                <a:cs typeface="Times New Roman" pitchFamily="18" charset="0"/>
              </a:rPr>
              <a:t>Изменения в Правила, обязательные при заключении УО или ТСЖ договоров с ресурсоснабжающими организациями, утв. постановлением Правительства Российской Федерации от 14 февраля 2012 г. N 124</a:t>
            </a:r>
          </a:p>
          <a:p>
            <a:pPr algn="ctr"/>
            <a:endParaRPr lang="ru-RU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8" y="1428750"/>
            <a:ext cx="8569325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Пункт 18. </a:t>
            </a:r>
            <a:r>
              <a:rPr lang="ru-RU" dirty="0">
                <a:latin typeface="+mn-lt"/>
                <a:cs typeface="+mn-cs"/>
              </a:rPr>
              <a:t>В договоре </a:t>
            </a:r>
            <a:r>
              <a:rPr lang="ru-RU" dirty="0" err="1">
                <a:latin typeface="+mn-lt"/>
                <a:cs typeface="+mn-cs"/>
              </a:rPr>
              <a:t>ресурсоснабжения</a:t>
            </a:r>
            <a:r>
              <a:rPr lang="ru-RU" dirty="0">
                <a:latin typeface="+mn-lt"/>
                <a:cs typeface="+mn-cs"/>
              </a:rPr>
              <a:t> также должно предусматриваться: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+mn-lt"/>
                <a:cs typeface="+mn-cs"/>
              </a:rPr>
              <a:t>д</a:t>
            </a:r>
            <a:r>
              <a:rPr lang="ru-RU" dirty="0">
                <a:latin typeface="+mn-lt"/>
                <a:cs typeface="+mn-cs"/>
              </a:rPr>
              <a:t>(1)) </a:t>
            </a:r>
            <a:r>
              <a:rPr lang="ru-RU" b="1" dirty="0">
                <a:solidFill>
                  <a:srgbClr val="0000FF"/>
                </a:solidFill>
                <a:latin typeface="+mn-lt"/>
                <a:cs typeface="+mn-cs"/>
              </a:rPr>
              <a:t>обязательства сторон по подписанию актов, фиксирующих показания коллективных (</a:t>
            </a:r>
            <a:r>
              <a:rPr lang="ru-RU" b="1" dirty="0" err="1">
                <a:solidFill>
                  <a:srgbClr val="0000FF"/>
                </a:solidFill>
                <a:latin typeface="+mn-lt"/>
                <a:cs typeface="+mn-cs"/>
              </a:rPr>
              <a:t>общедомовых</a:t>
            </a:r>
            <a:r>
              <a:rPr lang="ru-RU" b="1" dirty="0">
                <a:solidFill>
                  <a:srgbClr val="0000FF"/>
                </a:solidFill>
                <a:latin typeface="+mn-lt"/>
                <a:cs typeface="+mn-cs"/>
              </a:rPr>
              <a:t>) приборов учета</a:t>
            </a:r>
            <a:r>
              <a:rPr lang="ru-RU" dirty="0">
                <a:latin typeface="+mn-lt"/>
                <a:cs typeface="+mn-cs"/>
              </a:rPr>
              <a:t> </a:t>
            </a:r>
            <a:r>
              <a:rPr lang="ru-RU" dirty="0">
                <a:solidFill>
                  <a:srgbClr val="FF0000"/>
                </a:solidFill>
                <a:latin typeface="+mn-lt"/>
                <a:cs typeface="+mn-cs"/>
              </a:rPr>
              <a:t>на момент прекращения обязательств управляющей организации</a:t>
            </a:r>
            <a:r>
              <a:rPr lang="ru-RU" dirty="0">
                <a:latin typeface="+mn-lt"/>
                <a:cs typeface="+mn-cs"/>
              </a:rPr>
              <a:t>, в том числе в связи с исключением сведений о многоквартирном доме из реестра лицензий субъекта Российской Федерации или в связи с прекращением или аннулированием лицензии.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Пункт 32 (новый пункт). </a:t>
            </a:r>
            <a:r>
              <a:rPr lang="ru-RU" dirty="0">
                <a:latin typeface="+mn-lt"/>
                <a:cs typeface="+mn-cs"/>
              </a:rPr>
              <a:t>Договор </a:t>
            </a:r>
            <a:r>
              <a:rPr lang="ru-RU" dirty="0" err="1">
                <a:latin typeface="+mn-lt"/>
                <a:cs typeface="+mn-cs"/>
              </a:rPr>
              <a:t>ресурсоснабжения</a:t>
            </a:r>
            <a:r>
              <a:rPr lang="ru-RU" dirty="0">
                <a:latin typeface="+mn-lt"/>
                <a:cs typeface="+mn-cs"/>
              </a:rPr>
              <a:t> </a:t>
            </a:r>
            <a:r>
              <a:rPr lang="ru-RU" b="1" dirty="0">
                <a:latin typeface="+mn-lt"/>
                <a:cs typeface="+mn-cs"/>
              </a:rPr>
              <a:t>прекращается одновременно с прекращением договора управления многоквартирным домом </a:t>
            </a:r>
            <a:r>
              <a:rPr lang="ru-RU" dirty="0">
                <a:latin typeface="+mn-lt"/>
                <a:cs typeface="+mn-cs"/>
              </a:rPr>
              <a:t>в случае </a:t>
            </a:r>
            <a:r>
              <a:rPr lang="ru-RU" dirty="0">
                <a:solidFill>
                  <a:srgbClr val="FF0000"/>
                </a:solidFill>
                <a:latin typeface="+mn-lt"/>
                <a:cs typeface="+mn-cs"/>
              </a:rPr>
              <a:t>исключения сведений о многоквартирном доме из реестра лицензий </a:t>
            </a:r>
            <a:r>
              <a:rPr lang="ru-RU" dirty="0">
                <a:latin typeface="+mn-lt"/>
                <a:cs typeface="+mn-cs"/>
              </a:rPr>
              <a:t>субъекта Российской Федерации, а также в случае, если действие лицензии прекращено или она аннулирована.".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7"/>
          <p:cNvSpPr txBox="1">
            <a:spLocks noChangeArrowheads="1"/>
          </p:cNvSpPr>
          <p:nvPr/>
        </p:nvSpPr>
        <p:spPr bwMode="auto">
          <a:xfrm>
            <a:off x="357188" y="142875"/>
            <a:ext cx="85693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184866"/>
                </a:solidFill>
                <a:latin typeface="Times New Roman" pitchFamily="18" charset="0"/>
                <a:cs typeface="Times New Roman" pitchFamily="18" charset="0"/>
              </a:rPr>
              <a:t>Изменения в Правила осуществления деятельности по управлению многоквартирными домами, утвержденных постановлением Правительства Российской Федерации от 15 мая 2013 г. N 416</a:t>
            </a:r>
          </a:p>
          <a:p>
            <a:pPr algn="ctr"/>
            <a:endParaRPr lang="ru-RU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8" y="1285875"/>
            <a:ext cx="8569325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Дополнен разделом VI:"VI. Порядок прекращения деятельности по управлению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МКД в связи с исключением сведений о МКД из реестра лицензий субъекта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РФ, прекращением действия лицензии на осуществление предпринимательской деятельности по управлению МКД или ее аннулированием»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25. УО в случае исключения сведений о МКД из реестра лицензий субъекта, а также в случае, если действие лицензии прекращено или она аннулирована, </a:t>
            </a:r>
            <a:r>
              <a:rPr lang="ru-RU" b="1" u="sng" dirty="0">
                <a:latin typeface="+mn-lt"/>
                <a:cs typeface="+mn-cs"/>
              </a:rPr>
              <a:t>передает </a:t>
            </a:r>
            <a:r>
              <a:rPr lang="ru-RU" dirty="0">
                <a:latin typeface="+mn-lt"/>
                <a:cs typeface="+mn-cs"/>
              </a:rPr>
              <a:t>лицу, принявшему на себя обязательства по управлению МКД, </a:t>
            </a:r>
            <a:r>
              <a:rPr lang="ru-RU" b="1" u="sng" dirty="0">
                <a:latin typeface="+mn-lt"/>
                <a:cs typeface="+mn-cs"/>
              </a:rPr>
              <a:t>по отдельному акту приема-передачи: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b="1" u="sng" dirty="0">
                <a:solidFill>
                  <a:srgbClr val="0000FF"/>
                </a:solidFill>
                <a:latin typeface="+mn-lt"/>
                <a:cs typeface="+mn-cs"/>
              </a:rPr>
              <a:t>техническую документацию на МКД и иные связанные с управлением таким домом документы, предусмотренные пунктами 24 и 26 </a:t>
            </a:r>
            <a:r>
              <a:rPr lang="ru-RU" dirty="0">
                <a:latin typeface="+mn-lt"/>
                <a:cs typeface="+mn-cs"/>
              </a:rPr>
              <a:t>Правил 491,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>
                <a:latin typeface="+mn-lt"/>
                <a:cs typeface="+mn-cs"/>
              </a:rPr>
              <a:t>а также </a:t>
            </a:r>
            <a:r>
              <a:rPr lang="ru-RU" b="1" u="sng" dirty="0">
                <a:solidFill>
                  <a:srgbClr val="0000FF"/>
                </a:solidFill>
                <a:latin typeface="+mn-lt"/>
                <a:cs typeface="+mn-cs"/>
              </a:rPr>
              <a:t>документы и информацию, указанные в подпунктах "е" и "ж" пункта 31, в пункте 56(1) и в подпункте "б" пункта 57 </a:t>
            </a:r>
            <a:r>
              <a:rPr lang="ru-RU" dirty="0">
                <a:latin typeface="+mn-lt"/>
                <a:cs typeface="+mn-cs"/>
              </a:rPr>
              <a:t>Правил 354 (это вся информация о показаниях ИПУ, ОДПУ, о временно проживающих жильцах и пр.).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rgbClr val="FF0000"/>
                </a:solidFill>
                <a:latin typeface="+mn-lt"/>
                <a:cs typeface="+mn-cs"/>
              </a:rPr>
              <a:t>Подлежащие передаче документы должны содержать актуальные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rgbClr val="FF0000"/>
                </a:solidFill>
                <a:latin typeface="+mn-lt"/>
                <a:cs typeface="+mn-cs"/>
              </a:rPr>
              <a:t>на день передачи сведения.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dirty="0"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3916</TotalTime>
  <Words>2136</Words>
  <Application>Microsoft Office PowerPoint</Application>
  <PresentationFormat>Экран (4:3)</PresentationFormat>
  <Paragraphs>185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Tahoma</vt:lpstr>
      <vt:lpstr>4_Тема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Гордеева Татьяна Тайфиковна</dc:creator>
  <cp:lastModifiedBy>Белоусова Елена Александровна</cp:lastModifiedBy>
  <cp:revision>459</cp:revision>
  <cp:lastPrinted>2016-01-15T14:18:46Z</cp:lastPrinted>
  <dcterms:created xsi:type="dcterms:W3CDTF">2014-04-14T12:18:20Z</dcterms:created>
  <dcterms:modified xsi:type="dcterms:W3CDTF">2016-03-23T08:59:12Z</dcterms:modified>
</cp:coreProperties>
</file>