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97" r:id="rId3"/>
    <p:sldId id="398" r:id="rId4"/>
    <p:sldId id="399" r:id="rId5"/>
    <p:sldId id="400" r:id="rId6"/>
    <p:sldId id="394" r:id="rId7"/>
    <p:sldId id="401" r:id="rId8"/>
    <p:sldId id="402" r:id="rId9"/>
    <p:sldId id="393" r:id="rId10"/>
    <p:sldId id="388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1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15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1FAC9D-E23D-4B6A-9C10-E8A35DDFE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64836"/>
          <a:stretch/>
        </p:blipFill>
        <p:spPr>
          <a:xfrm>
            <a:off x="10690412" y="287964"/>
            <a:ext cx="1228038" cy="9947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A0D7784-A034-41CB-876F-F1CB1F3A808C}"/>
              </a:ext>
            </a:extLst>
          </p:cNvPr>
          <p:cNvGrpSpPr/>
          <p:nvPr userDrawn="1"/>
        </p:nvGrpSpPr>
        <p:grpSpPr>
          <a:xfrm>
            <a:off x="183687" y="6072475"/>
            <a:ext cx="1568914" cy="697544"/>
            <a:chOff x="8426160" y="287964"/>
            <a:chExt cx="2237358" cy="99473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2A0C144-336B-404F-938E-EF394C1B31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r="35934"/>
            <a:stretch/>
          </p:blipFill>
          <p:spPr>
            <a:xfrm>
              <a:off x="8426160" y="287964"/>
              <a:ext cx="2237358" cy="994736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C1C037E-EEC9-46F5-978E-6295CE2736B0}"/>
                </a:ext>
              </a:extLst>
            </p:cNvPr>
            <p:cNvSpPr/>
            <p:nvPr userDrawn="1"/>
          </p:nvSpPr>
          <p:spPr>
            <a:xfrm>
              <a:off x="9720197" y="1077238"/>
              <a:ext cx="776614" cy="205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" TargetMode="External"/><Relationship Id="rId2" Type="http://schemas.openxmlformats.org/officeDocument/2006/relationships/hyperlink" Target="https://vk.com/tochkarosta_officia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clck.ru/QsmA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yko5s4sDK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791359" y="2844792"/>
            <a:ext cx="10201874" cy="16525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r>
              <a:rPr lang="ru-RU" sz="4400" dirty="0" smtClean="0"/>
              <a:t>Марафон </a:t>
            </a:r>
            <a:r>
              <a:rPr lang="ru-RU" sz="4400" dirty="0"/>
              <a:t>открытий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Центров образования цифрового </a:t>
            </a:r>
            <a:br>
              <a:rPr lang="ru-RU" sz="2800" dirty="0"/>
            </a:br>
            <a:r>
              <a:rPr lang="ru-RU" sz="2800" dirty="0"/>
              <a:t>и гуманитарного профилей «Точка роста»</a:t>
            </a:r>
            <a:endParaRPr sz="2800"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25" y="495141"/>
            <a:ext cx="1075735" cy="11939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E91B1B-5AA9-4DFB-9EC5-E0030534B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69"/>
          <a:stretch/>
        </p:blipFill>
        <p:spPr>
          <a:xfrm>
            <a:off x="1371920" y="677438"/>
            <a:ext cx="3966562" cy="182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3A178E-6DC7-4D4E-9EC5-7065FA155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230954" y="531067"/>
            <a:ext cx="1394466" cy="1158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7A511-7776-49C4-828C-D2EAAE9F8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5452" y="5477301"/>
            <a:ext cx="2318999" cy="98848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CD66ABD-29FB-402C-B560-23BF28F56401}"/>
              </a:ext>
            </a:extLst>
          </p:cNvPr>
          <p:cNvSpPr txBox="1">
            <a:spLocks/>
          </p:cNvSpPr>
          <p:nvPr/>
        </p:nvSpPr>
        <p:spPr>
          <a:xfrm>
            <a:off x="1823729" y="4585422"/>
            <a:ext cx="6784396" cy="64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>
                <a:solidFill>
                  <a:srgbClr val="FF0000"/>
                </a:solidFill>
              </a:rPr>
              <a:t>Дата проведения: </a:t>
            </a:r>
            <a:r>
              <a:rPr lang="ru-RU" dirty="0" smtClean="0">
                <a:solidFill>
                  <a:srgbClr val="FF0000"/>
                </a:solidFill>
              </a:rPr>
              <a:t>29 сентября </a:t>
            </a:r>
            <a:r>
              <a:rPr lang="ru-RU" dirty="0">
                <a:solidFill>
                  <a:srgbClr val="FF0000"/>
                </a:solidFill>
              </a:rPr>
              <a:t>2020 г. </a:t>
            </a:r>
            <a:r>
              <a:rPr lang="ru-RU" dirty="0" smtClean="0">
                <a:solidFill>
                  <a:srgbClr val="FF0000"/>
                </a:solidFill>
              </a:rPr>
              <a:t>в 13</a:t>
            </a:r>
            <a:r>
              <a:rPr lang="ru-RU" dirty="0" smtClean="0">
                <a:solidFill>
                  <a:srgbClr val="FF0000"/>
                </a:solidFill>
                <a:sym typeface="Wingdings" panose="05000000000000000000" pitchFamily="2" charset="2"/>
              </a:rPr>
              <a:t>:30ч. </a:t>
            </a:r>
            <a:r>
              <a:rPr lang="ru-RU" dirty="0">
                <a:solidFill>
                  <a:srgbClr val="FF0000"/>
                </a:solidFill>
                <a:sym typeface="Wingdings" panose="05000000000000000000" pitchFamily="2" charset="2"/>
              </a:rPr>
              <a:t>(МСК)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екомендации по информационному освещению в социальных сетях:"/>
          <p:cNvSpPr txBox="1">
            <a:spLocks noGrp="1"/>
          </p:cNvSpPr>
          <p:nvPr>
            <p:ph type="title"/>
          </p:nvPr>
        </p:nvSpPr>
        <p:spPr>
          <a:xfrm>
            <a:off x="794822" y="367862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Рекомендации по информационному освещению в социальных сетях:</a:t>
            </a:r>
            <a:endParaRPr dirty="0"/>
          </a:p>
        </p:txBody>
      </p:sp>
      <p:sp>
        <p:nvSpPr>
          <p:cNvPr id="41" name="Мероприятия в рамках Марафона необходимо также освещать в собственных медиа. К собственным медиа относятся сайты, а также сообщества в социальных сетях образовательных организаций.…"/>
          <p:cNvSpPr txBox="1">
            <a:spLocks noGrp="1"/>
          </p:cNvSpPr>
          <p:nvPr>
            <p:ph type="body" idx="1"/>
          </p:nvPr>
        </p:nvSpPr>
        <p:spPr>
          <a:xfrm>
            <a:off x="764309" y="2547434"/>
            <a:ext cx="5211617" cy="18612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584"/>
            </a:pPr>
            <a:r>
              <a:rPr sz="1700" dirty="0" smtClean="0">
                <a:solidFill>
                  <a:schemeClr val="tx1"/>
                </a:solidFill>
              </a:rPr>
              <a:t>К </a:t>
            </a:r>
            <a:r>
              <a:rPr lang="ru-RU" sz="1700" dirty="0" smtClean="0">
                <a:solidFill>
                  <a:schemeClr val="tx1"/>
                </a:solidFill>
              </a:rPr>
              <a:t>собственным медиа относятся сайты, а также сообщества в социальных сетях образовательных организаций.</a:t>
            </a:r>
          </a:p>
          <a:p>
            <a:pPr>
              <a:defRPr sz="1584"/>
            </a:pPr>
            <a:r>
              <a:rPr lang="ru-RU" sz="1700" dirty="0" smtClean="0">
                <a:solidFill>
                  <a:schemeClr val="tx1"/>
                </a:solidFill>
              </a:rPr>
              <a:t>Анонс мероприятия необходимо заблаговременно разместить на собственных </a:t>
            </a:r>
            <a:r>
              <a:rPr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ресурсах с указанием формата мероприятия, времени проведения и программы.</a:t>
            </a:r>
            <a:endParaRPr sz="17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5927" y="2328280"/>
            <a:ext cx="5745018" cy="11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раскрывающие программу мероприятия: описания мастер-классов, лекций и пр.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педагогов и иных ведущих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310" y="4683658"/>
            <a:ext cx="1069801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мероприятия целесообразно сделать серию публикаций в собственных медиа о прошедших активностях. Возможные форматы: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фотоподборка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обзорные видеоролики с краткой текстовой подводкой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интервью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видеоинтервью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гостями и участниками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описание содержания прошедших активностей с фотографиями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5999" y="3431402"/>
            <a:ext cx="5366327" cy="1103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ходе мероприятия рекомендуется собирать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фото- и/или видеоматериалы, а также отзывы гостей и участников для их последующего использования в публикациях и иных материалах.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821" y="1477854"/>
            <a:ext cx="5181105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584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Марафона необходимо также освещать в собственных медиа.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477854"/>
            <a:ext cx="5366327" cy="850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Анонсирующие материалы, размещаемые в социальных сетях, могут быть следующих форматов:</a:t>
            </a:r>
          </a:p>
        </p:txBody>
      </p:sp>
    </p:spTree>
    <p:extLst>
      <p:ext uri="{BB962C8B-B14F-4D97-AF65-F5344CB8AC3E}">
        <p14:creationId xmlns:p14="http://schemas.microsoft.com/office/powerpoint/2010/main" val="1065196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97"/>
            <a:ext cx="4841240" cy="6847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9280" y="922021"/>
            <a:ext cx="4935220" cy="919480"/>
          </a:xfrm>
        </p:spPr>
        <p:txBody>
          <a:bodyPr anchor="t" anchorCtr="0">
            <a:no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О Марафоне открытий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Центров «Точка роста»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C9F2A-35D8-4A27-857D-85ED78E033D9}"/>
              </a:ext>
            </a:extLst>
          </p:cNvPr>
          <p:cNvSpPr txBox="1">
            <a:spLocks/>
          </p:cNvSpPr>
          <p:nvPr/>
        </p:nvSpPr>
        <p:spPr>
          <a:xfrm>
            <a:off x="589280" y="4132581"/>
            <a:ext cx="343662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29 сентября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13.30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по МСК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7833B0-097A-4DD4-913B-00E9B5AC4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69"/>
          <a:stretch/>
        </p:blipFill>
        <p:spPr>
          <a:xfrm>
            <a:off x="589280" y="2398659"/>
            <a:ext cx="3208020" cy="147785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B947DC-FE97-4990-8FFC-F040993A2CAE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6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7 сентября запускается акция в социальных сетях, цель которой — показать возможности, которые дает Центр «Точка роста» для основных целевых групп. Мы призываем присоединиться к Марафону всех желающих!…"/>
          <p:cNvSpPr txBox="1">
            <a:spLocks noGrp="1"/>
          </p:cNvSpPr>
          <p:nvPr>
            <p:ph type="body" idx="4294967295"/>
          </p:nvPr>
        </p:nvSpPr>
        <p:spPr>
          <a:xfrm>
            <a:off x="636826" y="5907082"/>
            <a:ext cx="6447206" cy="2817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Видео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может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быть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записано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с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помощью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любого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устройства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, в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том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числе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мобильного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телефона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94597" y="4373880"/>
            <a:ext cx="4200982" cy="1906617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Желающие присоединиться к акции должны до 29 сентября выложить свою работу в социальную сеть с тегом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#МарафонТР2020. 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Лучшие видео-ролики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будут публиковаться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странице мероприятия на сайте Фонда,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а также в соцсетях Центров «Точка роста».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7781" y="1065390"/>
            <a:ext cx="6316420" cy="1569695"/>
          </a:xfrm>
        </p:spPr>
        <p:txBody>
          <a:bodyPr anchor="t" anchorCtr="0"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ea typeface="+mn-ea"/>
                <a:cs typeface="Arial" panose="020B0604020202020204" pitchFamily="34" charset="0"/>
              </a:rPr>
              <a:t>17 сентября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+mn-ea"/>
                <a:cs typeface="Arial" panose="020B0604020202020204" pitchFamily="34" charset="0"/>
              </a:rPr>
              <a:t>стартовала акция в социальных сетях, цель которой — показать возможности, которые дает Центр «Точка роста» для основных целевых групп.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ea typeface="+mn-ea"/>
                <a:cs typeface="Arial" panose="020B0604020202020204" pitchFamily="34" charset="0"/>
              </a:rPr>
              <a:t>Приглашаем присоединиться всех желающих!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8662" y="2712672"/>
            <a:ext cx="4620255" cy="67059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короткое видео (до 1 минуты) с ответом на вопрос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«Чему я могу научиться в Центре «Точке роста?»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8666" y="3703288"/>
            <a:ext cx="4620251" cy="67059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короткое видео (до 1 минуты) с ответом на вопрос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«Чему я могу научить в Центре «Точке роста?»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8663" y="4798936"/>
            <a:ext cx="4620242" cy="88570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короткое видео (до 1 минуты) с ответом на вопрос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«Как Центр «Точка роста» помогает моему ребёнку?»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02" y="726"/>
            <a:ext cx="4149739" cy="415358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FD5F90-99E6-485E-B40C-ECC6B6D26954}"/>
              </a:ext>
            </a:extLst>
          </p:cNvPr>
          <p:cNvSpPr/>
          <p:nvPr/>
        </p:nvSpPr>
        <p:spPr>
          <a:xfrm>
            <a:off x="617780" y="281015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Для учеников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A4844F6-3792-422E-BE79-CB1B6651F590}"/>
              </a:ext>
            </a:extLst>
          </p:cNvPr>
          <p:cNvCxnSpPr>
            <a:cxnSpLocks/>
          </p:cNvCxnSpPr>
          <p:nvPr/>
        </p:nvCxnSpPr>
        <p:spPr>
          <a:xfrm>
            <a:off x="2780861" y="2625037"/>
            <a:ext cx="0" cy="75389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E32BAD-0E4B-4D71-9D66-AAA25F663ABF}"/>
              </a:ext>
            </a:extLst>
          </p:cNvPr>
          <p:cNvSpPr/>
          <p:nvPr/>
        </p:nvSpPr>
        <p:spPr>
          <a:xfrm>
            <a:off x="636825" y="3853918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Для учителей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A12C46B-E5D0-4897-B83B-2C3CC1CD52F5}"/>
              </a:ext>
            </a:extLst>
          </p:cNvPr>
          <p:cNvCxnSpPr>
            <a:cxnSpLocks/>
          </p:cNvCxnSpPr>
          <p:nvPr/>
        </p:nvCxnSpPr>
        <p:spPr>
          <a:xfrm>
            <a:off x="2780861" y="3744830"/>
            <a:ext cx="0" cy="685254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64B7B2-4F22-4E37-B855-EBE16E66899C}"/>
              </a:ext>
            </a:extLst>
          </p:cNvPr>
          <p:cNvSpPr/>
          <p:nvPr/>
        </p:nvSpPr>
        <p:spPr>
          <a:xfrm>
            <a:off x="611735" y="4938274"/>
            <a:ext cx="175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Для родителей </a:t>
            </a:r>
            <a:endParaRPr lang="ru-RU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3CE27B4-0A2E-4C72-95A5-6676DD69E197}"/>
              </a:ext>
            </a:extLst>
          </p:cNvPr>
          <p:cNvCxnSpPr>
            <a:cxnSpLocks/>
          </p:cNvCxnSpPr>
          <p:nvPr/>
        </p:nvCxnSpPr>
        <p:spPr>
          <a:xfrm>
            <a:off x="2780861" y="4780313"/>
            <a:ext cx="0" cy="685254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8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2A80751-4620-40A5-8C36-BD24E012E753}"/>
              </a:ext>
            </a:extLst>
          </p:cNvPr>
          <p:cNvSpPr txBox="1">
            <a:spLocks/>
          </p:cNvSpPr>
          <p:nvPr/>
        </p:nvSpPr>
        <p:spPr>
          <a:xfrm>
            <a:off x="589280" y="3429000"/>
            <a:ext cx="4514179" cy="220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Трансляция Марафона будет осуществляться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сайте (ссылка на страницу мероприятия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будет в последующих анонсах)</a:t>
            </a:r>
          </a:p>
          <a:p>
            <a:pPr hangingPunct="1">
              <a:lnSpc>
                <a:spcPct val="110000"/>
              </a:lnSpc>
            </a:pP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pPr hangingPunct="1"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Ретрансляции на площадке Министерства просвещения,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и </a:t>
            </a:r>
            <a:r>
              <a:rPr lang="ru-RU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hangingPunct="1"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Центров «Точка роста»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41EC6B5-F5AF-45B6-B399-5D0B25BD9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42" y="1841435"/>
            <a:ext cx="7001722" cy="393846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627772D-9F1B-464F-8A67-B4486ABD0387}"/>
              </a:ext>
            </a:extLst>
          </p:cNvPr>
          <p:cNvSpPr txBox="1">
            <a:spLocks/>
          </p:cNvSpPr>
          <p:nvPr/>
        </p:nvSpPr>
        <p:spPr>
          <a:xfrm>
            <a:off x="589281" y="922021"/>
            <a:ext cx="3005534" cy="919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Площадки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для трансляции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9F2032E-3B7A-44A7-843D-4E6523683186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2061" y="2452259"/>
            <a:ext cx="79415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сообществе Центров «Точка роста» в социальной сети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https://vk.com/tochkarosta_official</a:t>
            </a:r>
            <a:endParaRPr lang="ru-RU" dirty="0">
              <a:solidFill>
                <a:srgbClr val="8A1776"/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сообществе Министерства просвещения РФ в социальной сети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https://vk.com/minprosvet</a:t>
            </a:r>
            <a:endParaRPr lang="ru-RU" dirty="0">
              <a:solidFill>
                <a:srgbClr val="8A1776"/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официальном канале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Фонда новых форм развития образования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https://clck.ru/QsmAX</a:t>
            </a:r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сайте</a:t>
            </a:r>
          </a:p>
          <a:p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(ссылка на страницу мероприятия будет в последующих анонсах</a:t>
            </a:r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108" y="3729533"/>
            <a:ext cx="2519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sym typeface="Arial"/>
              </a:rPr>
              <a:t>В прямом эфире трансляцию можно будет посмотреть: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E91B1B-5AA9-4DFB-9EC5-E0030534B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169"/>
          <a:stretch/>
        </p:blipFill>
        <p:spPr>
          <a:xfrm>
            <a:off x="8597187" y="167417"/>
            <a:ext cx="2111509" cy="97272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41F56AA-7D2C-4577-AB14-BB7AFD966FFC}"/>
              </a:ext>
            </a:extLst>
          </p:cNvPr>
          <p:cNvSpPr txBox="1">
            <a:spLocks/>
          </p:cNvSpPr>
          <p:nvPr/>
        </p:nvSpPr>
        <p:spPr>
          <a:xfrm>
            <a:off x="589281" y="922021"/>
            <a:ext cx="3766820" cy="919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Трансляция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Марафона открытий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030B64-86B4-4120-B35C-0D27D9F93712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A01C5BA-911A-491D-BE7E-74A92939A8C1}"/>
              </a:ext>
            </a:extLst>
          </p:cNvPr>
          <p:cNvCxnSpPr>
            <a:cxnSpLocks/>
          </p:cNvCxnSpPr>
          <p:nvPr/>
        </p:nvCxnSpPr>
        <p:spPr>
          <a:xfrm>
            <a:off x="2832075" y="2536137"/>
            <a:ext cx="0" cy="3102663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8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 noGrp="1"/>
          </p:cNvSpPr>
          <p:nvPr>
            <p:ph type="title"/>
          </p:nvPr>
        </p:nvSpPr>
        <p:spPr>
          <a:xfrm>
            <a:off x="1106724" y="372472"/>
            <a:ext cx="9603417" cy="813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200" dirty="0" smtClean="0"/>
              <a:t>Сценарный план трансляции Марафона</a:t>
            </a:r>
            <a:endParaRPr sz="32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7B45AA-32BE-4D59-B0E6-073599A73A0C}"/>
              </a:ext>
            </a:extLst>
          </p:cNvPr>
          <p:cNvSpPr txBox="1">
            <a:spLocks/>
          </p:cNvSpPr>
          <p:nvPr/>
        </p:nvSpPr>
        <p:spPr>
          <a:xfrm>
            <a:off x="2534210" y="1773769"/>
            <a:ext cx="7489020" cy="135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2400" dirty="0"/>
              <a:t>Т</a:t>
            </a:r>
            <a:r>
              <a:rPr lang="ru-RU" sz="2400" dirty="0" smtClean="0"/>
              <a:t>елемост </a:t>
            </a:r>
            <a:r>
              <a:rPr lang="ru-RU" sz="2400" dirty="0"/>
              <a:t>с </a:t>
            </a:r>
            <a:r>
              <a:rPr lang="ru-RU" sz="2400" dirty="0" smtClean="0"/>
              <a:t>участием Министра просвещения России с прямым включением с 8   субъектами России </a:t>
            </a:r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CCC2-676E-426E-8BA8-53D9D5A3AE50}"/>
              </a:ext>
            </a:extLst>
          </p:cNvPr>
          <p:cNvSpPr txBox="1">
            <a:spLocks/>
          </p:cNvSpPr>
          <p:nvPr/>
        </p:nvSpPr>
        <p:spPr>
          <a:xfrm>
            <a:off x="1106724" y="1070243"/>
            <a:ext cx="4056644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400" dirty="0">
                <a:solidFill>
                  <a:srgbClr val="FF0000"/>
                </a:solidFill>
              </a:rPr>
              <a:t>29 сентября 2020 г.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5F7E723-1AF5-455B-A1F8-D71C0C0A4864}"/>
              </a:ext>
            </a:extLst>
          </p:cNvPr>
          <p:cNvSpPr txBox="1">
            <a:spLocks/>
          </p:cNvSpPr>
          <p:nvPr/>
        </p:nvSpPr>
        <p:spPr>
          <a:xfrm>
            <a:off x="1106724" y="2155689"/>
            <a:ext cx="1173179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Блок 1</a:t>
            </a:r>
            <a:endParaRPr lang="ru-RU" sz="1400" b="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3901079-EF05-4AB4-989C-C5A0C02F7EAD}"/>
              </a:ext>
            </a:extLst>
          </p:cNvPr>
          <p:cNvCxnSpPr>
            <a:cxnSpLocks/>
          </p:cNvCxnSpPr>
          <p:nvPr/>
        </p:nvCxnSpPr>
        <p:spPr>
          <a:xfrm flipV="1">
            <a:off x="2292089" y="1773770"/>
            <a:ext cx="0" cy="1113908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D0DA4F4-0C87-4EBB-A922-5B0C6E3A391D}"/>
              </a:ext>
            </a:extLst>
          </p:cNvPr>
          <p:cNvSpPr txBox="1">
            <a:spLocks/>
          </p:cNvSpPr>
          <p:nvPr/>
        </p:nvSpPr>
        <p:spPr>
          <a:xfrm>
            <a:off x="2534210" y="3125517"/>
            <a:ext cx="7710466" cy="120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1400" dirty="0" smtClean="0"/>
              <a:t> </a:t>
            </a:r>
            <a:r>
              <a:rPr lang="ru-RU" sz="2400" b="0" dirty="0" smtClean="0"/>
              <a:t>Демонстрация проектов учащихся </a:t>
            </a:r>
            <a:r>
              <a:rPr lang="ru-RU" sz="2400" b="0" dirty="0"/>
              <a:t>Центров «Точка р</a:t>
            </a:r>
            <a:r>
              <a:rPr lang="ru-RU" sz="2400" b="0" dirty="0" smtClean="0"/>
              <a:t>оста – 2019 </a:t>
            </a:r>
            <a:endParaRPr lang="ru-RU" sz="2400" b="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8F0412D-ED32-4DB7-A06F-D7C16B750A32}"/>
              </a:ext>
            </a:extLst>
          </p:cNvPr>
          <p:cNvSpPr txBox="1">
            <a:spLocks/>
          </p:cNvSpPr>
          <p:nvPr/>
        </p:nvSpPr>
        <p:spPr>
          <a:xfrm>
            <a:off x="1106724" y="4360612"/>
            <a:ext cx="1173179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Блок 2</a:t>
            </a:r>
            <a:endParaRPr lang="ru-RU" sz="1400" b="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3A34EC8-D76B-4E30-94AD-7AB787DF0109}"/>
              </a:ext>
            </a:extLst>
          </p:cNvPr>
          <p:cNvCxnSpPr>
            <a:cxnSpLocks/>
          </p:cNvCxnSpPr>
          <p:nvPr/>
        </p:nvCxnSpPr>
        <p:spPr>
          <a:xfrm flipV="1">
            <a:off x="2292089" y="3220815"/>
            <a:ext cx="0" cy="284383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8CFAC93-B36D-4970-8D08-D0D44BB3488C}"/>
              </a:ext>
            </a:extLst>
          </p:cNvPr>
          <p:cNvSpPr txBox="1">
            <a:spLocks/>
          </p:cNvSpPr>
          <p:nvPr/>
        </p:nvSpPr>
        <p:spPr>
          <a:xfrm>
            <a:off x="2487319" y="4667282"/>
            <a:ext cx="7582801" cy="151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1400" b="0" dirty="0"/>
              <a:t> </a:t>
            </a:r>
            <a:r>
              <a:rPr lang="ru-RU" sz="2400" b="0" dirty="0" smtClean="0"/>
              <a:t>Мастер-класс (кейсы)</a:t>
            </a:r>
            <a:r>
              <a:rPr lang="ru-RU" sz="2400" dirty="0" smtClean="0"/>
              <a:t> по предмету «ОБЖ», онлайн урок по технологии </a:t>
            </a:r>
            <a:endParaRPr lang="ru-RU" sz="2400" b="0" dirty="0"/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1ED6F70B-DB8E-4714-8096-723DE4042DD1}"/>
              </a:ext>
            </a:extLst>
          </p:cNvPr>
          <p:cNvSpPr txBox="1">
            <a:spLocks/>
          </p:cNvSpPr>
          <p:nvPr/>
        </p:nvSpPr>
        <p:spPr>
          <a:xfrm>
            <a:off x="11866381" y="6362700"/>
            <a:ext cx="22401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F6A345-537A-4450-B56E-CE0EDA1589B6}"/>
              </a:ext>
            </a:extLst>
          </p:cNvPr>
          <p:cNvSpPr/>
          <p:nvPr/>
        </p:nvSpPr>
        <p:spPr>
          <a:xfrm>
            <a:off x="10338457" y="3290629"/>
            <a:ext cx="1887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endParaRPr lang="ru-RU" sz="140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4641A96-7957-4A6F-9116-10FD8438CB79}"/>
              </a:ext>
            </a:extLst>
          </p:cNvPr>
          <p:cNvCxnSpPr>
            <a:cxnSpLocks/>
          </p:cNvCxnSpPr>
          <p:nvPr/>
        </p:nvCxnSpPr>
        <p:spPr>
          <a:xfrm flipV="1">
            <a:off x="10117011" y="1883097"/>
            <a:ext cx="0" cy="4181553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FBD4143-90EF-4415-A1E9-6DBAC30E9076}"/>
              </a:ext>
            </a:extLst>
          </p:cNvPr>
          <p:cNvSpPr txBox="1">
            <a:spLocks/>
          </p:cNvSpPr>
          <p:nvPr/>
        </p:nvSpPr>
        <p:spPr>
          <a:xfrm>
            <a:off x="2569849" y="4360612"/>
            <a:ext cx="478152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+</a:t>
            </a:r>
            <a:endParaRPr lang="ru-RU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59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25CA5E-5ABF-4C6C-BE4A-8B41A987E6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1466" y="1165658"/>
          <a:ext cx="9628824" cy="43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8788">
                  <a:extLst>
                    <a:ext uri="{9D8B030D-6E8A-4147-A177-3AD203B41FA5}">
                      <a16:colId xmlns:a16="http://schemas.microsoft.com/office/drawing/2014/main" val="1757767456"/>
                    </a:ext>
                  </a:extLst>
                </a:gridCol>
                <a:gridCol w="3343563">
                  <a:extLst>
                    <a:ext uri="{9D8B030D-6E8A-4147-A177-3AD203B41FA5}">
                      <a16:colId xmlns:a16="http://schemas.microsoft.com/office/drawing/2014/main" val="2868559113"/>
                    </a:ext>
                  </a:extLst>
                </a:gridCol>
                <a:gridCol w="3066473">
                  <a:extLst>
                    <a:ext uri="{9D8B030D-6E8A-4147-A177-3AD203B41FA5}">
                      <a16:colId xmlns:a16="http://schemas.microsoft.com/office/drawing/2014/main" val="3245566901"/>
                    </a:ext>
                  </a:extLst>
                </a:gridCol>
              </a:tblGrid>
              <a:tr h="540947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«Точка роста» – участники онлайн подключений на платформе Марафона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</a:pP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</a:pP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3095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Адыгея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Удмуртская Республика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Ивановская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964714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Алтай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Чеченская Республика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Иркутская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00"/>
                  </a:ext>
                </a:extLst>
              </a:tr>
              <a:tr h="382237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Дагестан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Чувашская Республика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Калининградская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40450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Кабардино-Балкарская Республика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Алтайский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Калужская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09245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Карачаево-Черкесская Республика 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Краснодарский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Курганская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0333574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Карелия 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Красноярский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Курская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29879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Коми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Ставропольский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Ленинградская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1167886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Марий Эл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Брянская область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Липецкая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39302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Мордовия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Владимирская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Магаданская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7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671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25CA5E-5ABF-4C6C-BE4A-8B41A987E6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4521" y="971694"/>
          <a:ext cx="9628824" cy="47875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8788">
                  <a:extLst>
                    <a:ext uri="{9D8B030D-6E8A-4147-A177-3AD203B41FA5}">
                      <a16:colId xmlns:a16="http://schemas.microsoft.com/office/drawing/2014/main" val="1757767456"/>
                    </a:ext>
                  </a:extLst>
                </a:gridCol>
                <a:gridCol w="3343563">
                  <a:extLst>
                    <a:ext uri="{9D8B030D-6E8A-4147-A177-3AD203B41FA5}">
                      <a16:colId xmlns:a16="http://schemas.microsoft.com/office/drawing/2014/main" val="2868559113"/>
                    </a:ext>
                  </a:extLst>
                </a:gridCol>
                <a:gridCol w="3066473">
                  <a:extLst>
                    <a:ext uri="{9D8B030D-6E8A-4147-A177-3AD203B41FA5}">
                      <a16:colId xmlns:a16="http://schemas.microsoft.com/office/drawing/2014/main" val="3245566901"/>
                    </a:ext>
                  </a:extLst>
                </a:gridCol>
              </a:tblGrid>
              <a:tr h="540947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«Точка роста» – участники онлайн подключений на платформе Марафона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</a:pP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</a:pP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3095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Новгородская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Смоленская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Вологодская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964714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Новосибирская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Тамбовская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Воронежская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00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Омская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Томская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Московская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40450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Оренбургская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Челябинская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Мурманская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09245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Орловская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Забайкальский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Нижегородская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0333574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Пермский край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Ненецкий автономный округ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Саратовская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29879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Псковская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Ханты-Мансийский автономный округ - Югра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Свердловская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1167886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Ростовская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Ямало-Ненецкий автономный округ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Татарстан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39302"/>
                  </a:ext>
                </a:extLst>
              </a:tr>
              <a:tr h="402594"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Рязанская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Саха (Якутия)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Волгоградская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79612"/>
                  </a:ext>
                </a:extLst>
              </a:tr>
              <a:tr h="414478">
                <a:tc>
                  <a:txBody>
                    <a:bodyPr/>
                    <a:lstStyle/>
                    <a:p>
                      <a:pPr marL="457200" marR="0" lvl="0" indent="0" algn="l" defTabSz="914400" rtl="0" latinLnBrk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Самарская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Республика Северная Осетия – Алания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Ярославская область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7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185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88153"/>
            <a:ext cx="8053614" cy="917575"/>
          </a:xfrm>
        </p:spPr>
        <p:txBody>
          <a:bodyPr/>
          <a:lstStyle/>
          <a:p>
            <a:r>
              <a:rPr lang="ru-RU" dirty="0"/>
              <a:t>Возможность подключиться к эфиру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2429" y="1072502"/>
            <a:ext cx="80536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Платформа позволяет присоединиться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трансляции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помощью системы связи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329" y="2088536"/>
            <a:ext cx="53589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убедитесь, что программа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установлена на вашем устройстве, с которого вы будете выходить в эфир.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комнату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будет доступна за день до эфира.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Видео инструкция о том, как подключиться к комнате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youtu.be/Ayko5s4sDK0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1232" y="2106450"/>
            <a:ext cx="61366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и иные требования для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1232" y="2571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убедитесь, что у вас будет стабильный интернет во время эфира, не менее 20мб/сек. Скорость можно проверить на сайте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1889" y="3476504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используйте для подключения мобильный телефон. Рекомендуем использовать компьютер.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1889" y="44253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Микрофон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должен быть выключенным, во избежание посторонних звуков в эфире.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1889" y="5071703"/>
            <a:ext cx="609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Фон.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Продумайте задний фон на период трансляции, он должен быть нейтральным, без ярких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желательно с символикой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«Точка роста».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21232" y="6182982"/>
            <a:ext cx="613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Дресс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-код.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должен соответствовать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деловому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02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731</Words>
  <Application>Microsoft Office PowerPoint</Application>
  <PresentationFormat>Широкоэкранный</PresentationFormat>
  <Paragraphs>131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PF Din Text Pro Light </vt:lpstr>
      <vt:lpstr>PF Din Text Pro Medium</vt:lpstr>
      <vt:lpstr>Times New Roman</vt:lpstr>
      <vt:lpstr>Wingdings</vt:lpstr>
      <vt:lpstr>Тема Office</vt:lpstr>
      <vt:lpstr>Марафон открытий  Центров образования цифрового  и гуманитарного профилей «Точка роста»</vt:lpstr>
      <vt:lpstr>О Марафоне открытий  Центров «Точка роста»</vt:lpstr>
      <vt:lpstr>17 сентября стартовала акция в социальных сетях, цель которой — показать возможности, которые дает Центр «Точка роста» для основных целевых групп.  Приглашаем присоединиться всех желающих!</vt:lpstr>
      <vt:lpstr>Презентация PowerPoint</vt:lpstr>
      <vt:lpstr>Презентация PowerPoint</vt:lpstr>
      <vt:lpstr>Сценарный план трансляции Марафона</vt:lpstr>
      <vt:lpstr>Презентация PowerPoint</vt:lpstr>
      <vt:lpstr>Презентация PowerPoint</vt:lpstr>
      <vt:lpstr>Возможность подключиться к эфиру </vt:lpstr>
      <vt:lpstr>Рекомендации по информационному освещению в социальных сетях: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Лариса Сулима</cp:lastModifiedBy>
  <cp:revision>218</cp:revision>
  <dcterms:modified xsi:type="dcterms:W3CDTF">2020-09-23T16:37:44Z</dcterms:modified>
</cp:coreProperties>
</file>