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10" r:id="rId2"/>
    <p:sldId id="402" r:id="rId3"/>
    <p:sldId id="446" r:id="rId4"/>
    <p:sldId id="452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2" r:id="rId15"/>
    <p:sldId id="423" r:id="rId16"/>
    <p:sldId id="426" r:id="rId17"/>
    <p:sldId id="430" r:id="rId18"/>
    <p:sldId id="431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4" r:id="rId29"/>
    <p:sldId id="44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5E8B"/>
    <a:srgbClr val="323697"/>
    <a:srgbClr val="E776C4"/>
    <a:srgbClr val="D81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192" autoAdjust="0"/>
  </p:normalViewPr>
  <p:slideViewPr>
    <p:cSldViewPr>
      <p:cViewPr varScale="1">
        <p:scale>
          <a:sx n="80" d="100"/>
          <a:sy n="80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46769-B5A9-C946-B51E-A76A7B9BC01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5BF82-67ED-AA4D-A283-21530BF0F110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b="1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 лет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в </a:t>
          </a:r>
          <a:r>
            <a:rPr lang="en-US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IT-</a:t>
          </a:r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отрасли</a:t>
          </a:r>
          <a:endParaRPr lang="ru-RU" sz="1700" b="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B7A6BC7-1B4A-1644-96D7-075097E7EF69}" type="parTrans" cxnId="{92EB0E7D-A2FB-4442-AF61-DA77B62BB809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1D1F16-29D6-0D4C-99A8-1B6E3C4993CA}" type="sibTrans" cxnId="{92EB0E7D-A2FB-4442-AF61-DA77B62BB809}">
      <dgm:prSet/>
      <dgm:spPr>
        <a:ln w="3175" cmpd="sng">
          <a:solidFill>
            <a:srgbClr val="535353"/>
          </a:solidFill>
          <a:prstDash val="dot"/>
        </a:ln>
      </dgm:spPr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391006-AFDD-CB40-A73C-5548CDCD23E7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87</a:t>
          </a:r>
          <a:r>
            <a:rPr lang="en-US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офисов в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5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странах мира</a:t>
          </a:r>
          <a:endParaRPr lang="ru-RU" sz="17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D47BC9B-0CC7-3B46-829B-ED29EC9F052E}" type="parTrans" cxnId="{504FBB83-6450-AA4B-AA27-7FAEAABFB994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F568A0-8192-3B4F-9FAB-946C3A48A823}" type="sibTrans" cxnId="{504FBB83-6450-AA4B-AA27-7FAEAABFB994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91CEBF-4111-5A4F-8E51-60C8A7B60D46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50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собственных </a:t>
          </a:r>
          <a:r>
            <a:rPr lang="en-US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IT</a:t>
          </a:r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-решений</a:t>
          </a:r>
          <a:endParaRPr lang="ru-RU" sz="17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1503D2B-1161-8540-960A-EC93A402FC53}" type="parTrans" cxnId="{8C2F7F99-8B55-1E4A-A030-097D83EFAE01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AEAB4FB-C607-D744-8F2C-EE42ADDF8557}" type="sibTrans" cxnId="{8C2F7F99-8B55-1E4A-A030-097D83EFAE01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566A92D-34A3-7645-887C-9BDB1CF9CB8C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220 000</a:t>
          </a:r>
          <a:r>
            <a:rPr lang="ru-RU" sz="1700" b="1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успешных внедрений</a:t>
          </a:r>
          <a:endParaRPr lang="ru-RU" sz="17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1F204E2-2FC1-2148-81E5-23722335EBF0}" type="parTrans" cxnId="{32453C3D-E840-AC42-8734-5D614A716F6E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6E0FC1-7766-C348-8BD3-264A33405ADD}" type="sibTrans" cxnId="{32453C3D-E840-AC42-8734-5D614A716F6E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D2F5D69-402D-844A-A37D-E6115F921907}">
      <dgm:prSet phldrT="[Текст]" custT="1"/>
      <dgm:spPr>
        <a:solidFill>
          <a:srgbClr val="FFFFFF"/>
        </a:solidFill>
      </dgm:spPr>
      <dgm:t>
        <a:bodyPr/>
        <a:lstStyle/>
        <a:p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Техподдержка пользователей</a:t>
          </a:r>
          <a:r>
            <a:rPr lang="ru-RU" sz="1700" b="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ru-RU" sz="1700" b="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</a:t>
          </a:r>
          <a:r>
            <a:rPr lang="ru-RU" sz="1700" b="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часа</a:t>
          </a:r>
          <a:r>
            <a:rPr lang="ru-RU" sz="1700" b="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7</a:t>
          </a:r>
          <a:r>
            <a:rPr lang="ru-RU" sz="1700" b="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дней в неделю</a:t>
          </a:r>
          <a:endParaRPr lang="ru-RU" sz="1700" b="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B04A3D9-78E3-D241-A3CD-2B8AD1880BE1}" type="parTrans" cxnId="{9D6FE000-A38C-4244-8B52-EB60FFA86C54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DA2B057-B63D-FA40-8264-C46A3DE04CA8}" type="sibTrans" cxnId="{9D6FE000-A38C-4244-8B52-EB60FFA86C54}">
      <dgm:prSet/>
      <dgm:spPr/>
      <dgm:t>
        <a:bodyPr/>
        <a:lstStyle/>
        <a:p>
          <a:endParaRPr lang="ru-RU" sz="17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6DE4D2-FA71-CB4B-950E-035FA490A495}" type="pres">
      <dgm:prSet presAssocID="{B6746769-B5A9-C946-B51E-A76A7B9BC0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62E1F3-FAD2-F645-B658-403D61B89717}" type="pres">
      <dgm:prSet presAssocID="{B6746769-B5A9-C946-B51E-A76A7B9BC012}" presName="Name1" presStyleCnt="0"/>
      <dgm:spPr/>
    </dgm:pt>
    <dgm:pt modelId="{D72452DD-0F39-E040-81AF-CC7F2B351310}" type="pres">
      <dgm:prSet presAssocID="{B6746769-B5A9-C946-B51E-A76A7B9BC012}" presName="cycle" presStyleCnt="0"/>
      <dgm:spPr/>
    </dgm:pt>
    <dgm:pt modelId="{F4DC3616-78F3-0D40-9939-49593913CA1D}" type="pres">
      <dgm:prSet presAssocID="{B6746769-B5A9-C946-B51E-A76A7B9BC012}" presName="srcNode" presStyleLbl="node1" presStyleIdx="0" presStyleCnt="5"/>
      <dgm:spPr/>
    </dgm:pt>
    <dgm:pt modelId="{FDC69B7A-B0E3-A24B-BA1F-6C0ABA0DA332}" type="pres">
      <dgm:prSet presAssocID="{B6746769-B5A9-C946-B51E-A76A7B9BC012}" presName="conn" presStyleLbl="parChTrans1D2" presStyleIdx="0" presStyleCnt="1"/>
      <dgm:spPr/>
      <dgm:t>
        <a:bodyPr/>
        <a:lstStyle/>
        <a:p>
          <a:endParaRPr lang="ru-RU"/>
        </a:p>
      </dgm:t>
    </dgm:pt>
    <dgm:pt modelId="{A7E43D92-800D-6D49-ABC1-BF96BC088D5D}" type="pres">
      <dgm:prSet presAssocID="{B6746769-B5A9-C946-B51E-A76A7B9BC012}" presName="extraNode" presStyleLbl="node1" presStyleIdx="0" presStyleCnt="5"/>
      <dgm:spPr/>
    </dgm:pt>
    <dgm:pt modelId="{8A87C02C-BAD9-D041-ACE3-DE611207C1D3}" type="pres">
      <dgm:prSet presAssocID="{B6746769-B5A9-C946-B51E-A76A7B9BC012}" presName="dstNode" presStyleLbl="node1" presStyleIdx="0" presStyleCnt="5"/>
      <dgm:spPr/>
    </dgm:pt>
    <dgm:pt modelId="{E054B19F-99F2-6548-93A4-A9342BBE2482}" type="pres">
      <dgm:prSet presAssocID="{EFC5BF82-67ED-AA4D-A283-21530BF0F110}" presName="text_1" presStyleLbl="node1" presStyleIdx="0" presStyleCnt="5" custLinFactNeighborX="2545" custLinFactNeighborY="-1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56D6A-0BD8-F647-AB9A-CE7A4D312AFE}" type="pres">
      <dgm:prSet presAssocID="{EFC5BF82-67ED-AA4D-A283-21530BF0F110}" presName="accent_1" presStyleCnt="0"/>
      <dgm:spPr/>
    </dgm:pt>
    <dgm:pt modelId="{F0C1C5E9-5702-124E-A937-44C3F2C799DE}" type="pres">
      <dgm:prSet presAssocID="{EFC5BF82-67ED-AA4D-A283-21530BF0F110}" presName="accentRepeatNode" presStyleLbl="solidFgAcc1" presStyleIdx="0" presStyleCnt="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D5279945-5ECB-1141-A83C-F8E16E18C0AA}" type="pres">
      <dgm:prSet presAssocID="{6C391006-AFDD-CB40-A73C-5548CDCD23E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898C-0977-BA45-BBB9-6BDF42BD3029}" type="pres">
      <dgm:prSet presAssocID="{6C391006-AFDD-CB40-A73C-5548CDCD23E7}" presName="accent_2" presStyleCnt="0"/>
      <dgm:spPr/>
    </dgm:pt>
    <dgm:pt modelId="{2CFE9785-A712-C24A-AE72-58CFDFCA527B}" type="pres">
      <dgm:prSet presAssocID="{6C391006-AFDD-CB40-A73C-5548CDCD23E7}" presName="accentRepeatNode" presStyleLbl="solidFgAcc1" presStyleIdx="1" presStyleCnt="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D9D9D9"/>
          </a:solidFill>
        </a:ln>
      </dgm:spPr>
      <dgm:t>
        <a:bodyPr/>
        <a:lstStyle/>
        <a:p>
          <a:endParaRPr lang="ru-RU"/>
        </a:p>
      </dgm:t>
    </dgm:pt>
    <dgm:pt modelId="{EDBAC234-18A1-E54D-814C-2B0C7C8033D8}" type="pres">
      <dgm:prSet presAssocID="{9B91CEBF-4111-5A4F-8E51-60C8A7B60D4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CE110-E73C-E044-B46C-DDB63728802F}" type="pres">
      <dgm:prSet presAssocID="{9B91CEBF-4111-5A4F-8E51-60C8A7B60D46}" presName="accent_3" presStyleCnt="0"/>
      <dgm:spPr/>
    </dgm:pt>
    <dgm:pt modelId="{F293FF11-7B6A-D441-AFDB-FA1ED5518759}" type="pres">
      <dgm:prSet presAssocID="{9B91CEBF-4111-5A4F-8E51-60C8A7B60D46}" presName="accentRepeatNode" presStyleLbl="solidFgAcc1" presStyleIdx="2" presStyleCnt="5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D9D9D9"/>
          </a:solidFill>
        </a:ln>
      </dgm:spPr>
      <dgm:t>
        <a:bodyPr/>
        <a:lstStyle/>
        <a:p>
          <a:endParaRPr lang="ru-RU"/>
        </a:p>
      </dgm:t>
    </dgm:pt>
    <dgm:pt modelId="{9F56831C-DC35-8A4B-8C42-D13046F157AE}" type="pres">
      <dgm:prSet presAssocID="{C566A92D-34A3-7645-887C-9BDB1CF9CB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1216-97B3-6146-8364-946D7ACE4ABB}" type="pres">
      <dgm:prSet presAssocID="{C566A92D-34A3-7645-887C-9BDB1CF9CB8C}" presName="accent_4" presStyleCnt="0"/>
      <dgm:spPr/>
    </dgm:pt>
    <dgm:pt modelId="{70DFE9F7-D16B-7546-AF19-F0C74C4C5A10}" type="pres">
      <dgm:prSet presAssocID="{C566A92D-34A3-7645-887C-9BDB1CF9CB8C}" presName="accentRepeatNode" presStyleLbl="solidFgAcc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D9D9D9"/>
          </a:solidFill>
        </a:ln>
      </dgm:spPr>
      <dgm:t>
        <a:bodyPr/>
        <a:lstStyle/>
        <a:p>
          <a:endParaRPr lang="ru-RU"/>
        </a:p>
      </dgm:t>
    </dgm:pt>
    <dgm:pt modelId="{035DCB88-B0CB-794A-86A4-0F149C256CCE}" type="pres">
      <dgm:prSet presAssocID="{6D2F5D69-402D-844A-A37D-E6115F92190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FD11-05BD-8248-9B8E-4EE6E5934997}" type="pres">
      <dgm:prSet presAssocID="{6D2F5D69-402D-844A-A37D-E6115F921907}" presName="accent_5" presStyleCnt="0"/>
      <dgm:spPr/>
    </dgm:pt>
    <dgm:pt modelId="{5FF5AF56-C900-9042-A8C5-6C79D1091DDA}" type="pres">
      <dgm:prSet presAssocID="{6D2F5D69-402D-844A-A37D-E6115F921907}" presName="accentRepeatNode" presStyleLbl="solidFgAcc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D9D9D9"/>
          </a:solidFill>
        </a:ln>
      </dgm:spPr>
      <dgm:t>
        <a:bodyPr/>
        <a:lstStyle/>
        <a:p>
          <a:endParaRPr lang="ru-RU"/>
        </a:p>
      </dgm:t>
    </dgm:pt>
  </dgm:ptLst>
  <dgm:cxnLst>
    <dgm:cxn modelId="{E4B7A516-9CBA-B348-BCBC-5DE4CB866362}" type="presOf" srcId="{9B91CEBF-4111-5A4F-8E51-60C8A7B60D46}" destId="{EDBAC234-18A1-E54D-814C-2B0C7C8033D8}" srcOrd="0" destOrd="0" presId="urn:microsoft.com/office/officeart/2008/layout/VerticalCurvedList"/>
    <dgm:cxn modelId="{E8B47425-F2A8-0A44-A1C9-978BBAC7CC16}" type="presOf" srcId="{EFC5BF82-67ED-AA4D-A283-21530BF0F110}" destId="{E054B19F-99F2-6548-93A4-A9342BBE2482}" srcOrd="0" destOrd="0" presId="urn:microsoft.com/office/officeart/2008/layout/VerticalCurvedList"/>
    <dgm:cxn modelId="{504FBB83-6450-AA4B-AA27-7FAEAABFB994}" srcId="{B6746769-B5A9-C946-B51E-A76A7B9BC012}" destId="{6C391006-AFDD-CB40-A73C-5548CDCD23E7}" srcOrd="1" destOrd="0" parTransId="{FD47BC9B-0CC7-3B46-829B-ED29EC9F052E}" sibTransId="{1EF568A0-8192-3B4F-9FAB-946C3A48A823}"/>
    <dgm:cxn modelId="{47577027-9283-B444-A030-76EE794B97AC}" type="presOf" srcId="{AB1D1F16-29D6-0D4C-99A8-1B6E3C4993CA}" destId="{FDC69B7A-B0E3-A24B-BA1F-6C0ABA0DA332}" srcOrd="0" destOrd="0" presId="urn:microsoft.com/office/officeart/2008/layout/VerticalCurvedList"/>
    <dgm:cxn modelId="{9D6FE000-A38C-4244-8B52-EB60FFA86C54}" srcId="{B6746769-B5A9-C946-B51E-A76A7B9BC012}" destId="{6D2F5D69-402D-844A-A37D-E6115F921907}" srcOrd="4" destOrd="0" parTransId="{5B04A3D9-78E3-D241-A3CD-2B8AD1880BE1}" sibTransId="{EDA2B057-B63D-FA40-8264-C46A3DE04CA8}"/>
    <dgm:cxn modelId="{F8B06E79-CDF8-3E41-B4E0-FD9B5B48434B}" type="presOf" srcId="{6C391006-AFDD-CB40-A73C-5548CDCD23E7}" destId="{D5279945-5ECB-1141-A83C-F8E16E18C0AA}" srcOrd="0" destOrd="0" presId="urn:microsoft.com/office/officeart/2008/layout/VerticalCurvedList"/>
    <dgm:cxn modelId="{E415C66D-FC42-7D46-BC3E-7BBEF4E7B63C}" type="presOf" srcId="{B6746769-B5A9-C946-B51E-A76A7B9BC012}" destId="{2D6DE4D2-FA71-CB4B-950E-035FA490A495}" srcOrd="0" destOrd="0" presId="urn:microsoft.com/office/officeart/2008/layout/VerticalCurvedList"/>
    <dgm:cxn modelId="{8C2F7F99-8B55-1E4A-A030-097D83EFAE01}" srcId="{B6746769-B5A9-C946-B51E-A76A7B9BC012}" destId="{9B91CEBF-4111-5A4F-8E51-60C8A7B60D46}" srcOrd="2" destOrd="0" parTransId="{21503D2B-1161-8540-960A-EC93A402FC53}" sibTransId="{2AEAB4FB-C607-D744-8F2C-EE42ADDF8557}"/>
    <dgm:cxn modelId="{32453C3D-E840-AC42-8734-5D614A716F6E}" srcId="{B6746769-B5A9-C946-B51E-A76A7B9BC012}" destId="{C566A92D-34A3-7645-887C-9BDB1CF9CB8C}" srcOrd="3" destOrd="0" parTransId="{11F204E2-2FC1-2148-81E5-23722335EBF0}" sibTransId="{8E6E0FC1-7766-C348-8BD3-264A33405ADD}"/>
    <dgm:cxn modelId="{9130FF72-0446-D343-A985-0794A262C937}" type="presOf" srcId="{6D2F5D69-402D-844A-A37D-E6115F921907}" destId="{035DCB88-B0CB-794A-86A4-0F149C256CCE}" srcOrd="0" destOrd="0" presId="urn:microsoft.com/office/officeart/2008/layout/VerticalCurvedList"/>
    <dgm:cxn modelId="{76E49F18-EADD-4047-8500-7D316B0BDEC7}" type="presOf" srcId="{C566A92D-34A3-7645-887C-9BDB1CF9CB8C}" destId="{9F56831C-DC35-8A4B-8C42-D13046F157AE}" srcOrd="0" destOrd="0" presId="urn:microsoft.com/office/officeart/2008/layout/VerticalCurvedList"/>
    <dgm:cxn modelId="{92EB0E7D-A2FB-4442-AF61-DA77B62BB809}" srcId="{B6746769-B5A9-C946-B51E-A76A7B9BC012}" destId="{EFC5BF82-67ED-AA4D-A283-21530BF0F110}" srcOrd="0" destOrd="0" parTransId="{0B7A6BC7-1B4A-1644-96D7-075097E7EF69}" sibTransId="{AB1D1F16-29D6-0D4C-99A8-1B6E3C4993CA}"/>
    <dgm:cxn modelId="{625D8333-5628-5A4E-9566-3FFED185BE21}" type="presParOf" srcId="{2D6DE4D2-FA71-CB4B-950E-035FA490A495}" destId="{EA62E1F3-FAD2-F645-B658-403D61B89717}" srcOrd="0" destOrd="0" presId="urn:microsoft.com/office/officeart/2008/layout/VerticalCurvedList"/>
    <dgm:cxn modelId="{5047DDF0-EC4D-6C4B-AD82-FAC50C6F5B63}" type="presParOf" srcId="{EA62E1F3-FAD2-F645-B658-403D61B89717}" destId="{D72452DD-0F39-E040-81AF-CC7F2B351310}" srcOrd="0" destOrd="0" presId="urn:microsoft.com/office/officeart/2008/layout/VerticalCurvedList"/>
    <dgm:cxn modelId="{4590FB60-22B5-8848-A24B-ED59146FD3A3}" type="presParOf" srcId="{D72452DD-0F39-E040-81AF-CC7F2B351310}" destId="{F4DC3616-78F3-0D40-9939-49593913CA1D}" srcOrd="0" destOrd="0" presId="urn:microsoft.com/office/officeart/2008/layout/VerticalCurvedList"/>
    <dgm:cxn modelId="{0B012EE6-6BAE-F243-B52B-F854A4C5E868}" type="presParOf" srcId="{D72452DD-0F39-E040-81AF-CC7F2B351310}" destId="{FDC69B7A-B0E3-A24B-BA1F-6C0ABA0DA332}" srcOrd="1" destOrd="0" presId="urn:microsoft.com/office/officeart/2008/layout/VerticalCurvedList"/>
    <dgm:cxn modelId="{F994D681-CC68-5F4E-9286-DB4CC30B2EC8}" type="presParOf" srcId="{D72452DD-0F39-E040-81AF-CC7F2B351310}" destId="{A7E43D92-800D-6D49-ABC1-BF96BC088D5D}" srcOrd="2" destOrd="0" presId="urn:microsoft.com/office/officeart/2008/layout/VerticalCurvedList"/>
    <dgm:cxn modelId="{497A557D-92D4-B84E-9657-8C205F86D748}" type="presParOf" srcId="{D72452DD-0F39-E040-81AF-CC7F2B351310}" destId="{8A87C02C-BAD9-D041-ACE3-DE611207C1D3}" srcOrd="3" destOrd="0" presId="urn:microsoft.com/office/officeart/2008/layout/VerticalCurvedList"/>
    <dgm:cxn modelId="{028A048A-CE38-064B-85B1-6D01125ABAA6}" type="presParOf" srcId="{EA62E1F3-FAD2-F645-B658-403D61B89717}" destId="{E054B19F-99F2-6548-93A4-A9342BBE2482}" srcOrd="1" destOrd="0" presId="urn:microsoft.com/office/officeart/2008/layout/VerticalCurvedList"/>
    <dgm:cxn modelId="{85219E6D-CA2E-3842-8E80-37B48A299944}" type="presParOf" srcId="{EA62E1F3-FAD2-F645-B658-403D61B89717}" destId="{74856D6A-0BD8-F647-AB9A-CE7A4D312AFE}" srcOrd="2" destOrd="0" presId="urn:microsoft.com/office/officeart/2008/layout/VerticalCurvedList"/>
    <dgm:cxn modelId="{D853B8FE-4E8F-E64F-8533-A081CEF7BA61}" type="presParOf" srcId="{74856D6A-0BD8-F647-AB9A-CE7A4D312AFE}" destId="{F0C1C5E9-5702-124E-A937-44C3F2C799DE}" srcOrd="0" destOrd="0" presId="urn:microsoft.com/office/officeart/2008/layout/VerticalCurvedList"/>
    <dgm:cxn modelId="{C521BDAE-1726-0F48-9242-1D6D1F7779E1}" type="presParOf" srcId="{EA62E1F3-FAD2-F645-B658-403D61B89717}" destId="{D5279945-5ECB-1141-A83C-F8E16E18C0AA}" srcOrd="3" destOrd="0" presId="urn:microsoft.com/office/officeart/2008/layout/VerticalCurvedList"/>
    <dgm:cxn modelId="{E3FB4E81-5B25-7241-B74E-ED40A9C0809E}" type="presParOf" srcId="{EA62E1F3-FAD2-F645-B658-403D61B89717}" destId="{5760898C-0977-BA45-BBB9-6BDF42BD3029}" srcOrd="4" destOrd="0" presId="urn:microsoft.com/office/officeart/2008/layout/VerticalCurvedList"/>
    <dgm:cxn modelId="{41E9FF49-71EB-044A-8FDB-BF8B3616A7AB}" type="presParOf" srcId="{5760898C-0977-BA45-BBB9-6BDF42BD3029}" destId="{2CFE9785-A712-C24A-AE72-58CFDFCA527B}" srcOrd="0" destOrd="0" presId="urn:microsoft.com/office/officeart/2008/layout/VerticalCurvedList"/>
    <dgm:cxn modelId="{CF485198-201E-8748-A99E-59B524326C83}" type="presParOf" srcId="{EA62E1F3-FAD2-F645-B658-403D61B89717}" destId="{EDBAC234-18A1-E54D-814C-2B0C7C8033D8}" srcOrd="5" destOrd="0" presId="urn:microsoft.com/office/officeart/2008/layout/VerticalCurvedList"/>
    <dgm:cxn modelId="{BD6185DF-1B32-B04C-B269-2C2033B40092}" type="presParOf" srcId="{EA62E1F3-FAD2-F645-B658-403D61B89717}" destId="{89ECE110-E73C-E044-B46C-DDB63728802F}" srcOrd="6" destOrd="0" presId="urn:microsoft.com/office/officeart/2008/layout/VerticalCurvedList"/>
    <dgm:cxn modelId="{C32A536D-F932-054A-8FC2-C6EDB29669A1}" type="presParOf" srcId="{89ECE110-E73C-E044-B46C-DDB63728802F}" destId="{F293FF11-7B6A-D441-AFDB-FA1ED5518759}" srcOrd="0" destOrd="0" presId="urn:microsoft.com/office/officeart/2008/layout/VerticalCurvedList"/>
    <dgm:cxn modelId="{9DE0406A-69DC-5F4D-9779-0E5E10F0890A}" type="presParOf" srcId="{EA62E1F3-FAD2-F645-B658-403D61B89717}" destId="{9F56831C-DC35-8A4B-8C42-D13046F157AE}" srcOrd="7" destOrd="0" presId="urn:microsoft.com/office/officeart/2008/layout/VerticalCurvedList"/>
    <dgm:cxn modelId="{C30814BD-3A71-814C-B341-EFEDE87C4123}" type="presParOf" srcId="{EA62E1F3-FAD2-F645-B658-403D61B89717}" destId="{8A9B1216-97B3-6146-8364-946D7ACE4ABB}" srcOrd="8" destOrd="0" presId="urn:microsoft.com/office/officeart/2008/layout/VerticalCurvedList"/>
    <dgm:cxn modelId="{24F9D3CD-D99A-244F-971A-FEB0930D7CB8}" type="presParOf" srcId="{8A9B1216-97B3-6146-8364-946D7ACE4ABB}" destId="{70DFE9F7-D16B-7546-AF19-F0C74C4C5A10}" srcOrd="0" destOrd="0" presId="urn:microsoft.com/office/officeart/2008/layout/VerticalCurvedList"/>
    <dgm:cxn modelId="{56A1EEA8-1D1A-6842-8AF5-C9BEDB9280C8}" type="presParOf" srcId="{EA62E1F3-FAD2-F645-B658-403D61B89717}" destId="{035DCB88-B0CB-794A-86A4-0F149C256CCE}" srcOrd="9" destOrd="0" presId="urn:microsoft.com/office/officeart/2008/layout/VerticalCurvedList"/>
    <dgm:cxn modelId="{D1457F4D-689D-0E41-BC85-2CD88671A08F}" type="presParOf" srcId="{EA62E1F3-FAD2-F645-B658-403D61B89717}" destId="{3CBBFD11-05BD-8248-9B8E-4EE6E5934997}" srcOrd="10" destOrd="0" presId="urn:microsoft.com/office/officeart/2008/layout/VerticalCurvedList"/>
    <dgm:cxn modelId="{87A10640-3ED5-8541-A634-225F42EEFDC4}" type="presParOf" srcId="{3CBBFD11-05BD-8248-9B8E-4EE6E5934997}" destId="{5FF5AF56-C900-9042-A8C5-6C79D1091D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A38B0-A99A-42E3-A78F-5019D511002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0C932F-1880-496E-BC7B-84CD80DBD8A1}">
      <dgm:prSet phldrT="[Текст]" custT="1"/>
      <dgm:spPr/>
      <dgm:t>
        <a:bodyPr/>
        <a:lstStyle/>
        <a:p>
          <a:r>
            <a:rPr lang="ru-RU" sz="1500" dirty="0" smtClean="0"/>
            <a:t>Правила и порядок оформления ВСД и регистрации во ФГИС «Меркурий», а также категории прав пользователей описаны</a:t>
          </a:r>
        </a:p>
        <a:p>
          <a:r>
            <a:rPr lang="ru-RU" sz="2000" b="1" dirty="0" smtClean="0"/>
            <a:t>В приказе Министерства сельского хозяйства РФ от 27 декабря 2016 г. N 589</a:t>
          </a:r>
          <a:endParaRPr lang="ru-RU" sz="2000" dirty="0"/>
        </a:p>
      </dgm:t>
    </dgm:pt>
    <dgm:pt modelId="{C197D2C2-0147-4771-AC5F-953B9ECE6DED}" type="parTrans" cxnId="{2A2BFF55-6806-4A88-B321-6AD30C42550C}">
      <dgm:prSet/>
      <dgm:spPr/>
      <dgm:t>
        <a:bodyPr/>
        <a:lstStyle/>
        <a:p>
          <a:endParaRPr lang="ru-RU"/>
        </a:p>
      </dgm:t>
    </dgm:pt>
    <dgm:pt modelId="{7E54C10C-7DB8-42B5-9AB3-A586C662856A}" type="sibTrans" cxnId="{2A2BFF55-6806-4A88-B321-6AD30C42550C}">
      <dgm:prSet/>
      <dgm:spPr/>
      <dgm:t>
        <a:bodyPr/>
        <a:lstStyle/>
        <a:p>
          <a:endParaRPr lang="ru-RU"/>
        </a:p>
      </dgm:t>
    </dgm:pt>
    <dgm:pt modelId="{713AC62C-8159-4FF5-BC9E-059A4A5A4733}">
      <dgm:prSet phldrT="[Текст]" custT="1"/>
      <dgm:spPr/>
      <dgm:t>
        <a:bodyPr/>
        <a:lstStyle/>
        <a:p>
          <a:r>
            <a:rPr lang="ru-RU" sz="1500" dirty="0" smtClean="0"/>
            <a:t>Список подконтрольных товаров подлежащих сопровождению ВСД указан</a:t>
          </a:r>
        </a:p>
        <a:p>
          <a:r>
            <a:rPr lang="ru-RU" sz="2000" dirty="0" smtClean="0"/>
            <a:t>В </a:t>
          </a:r>
          <a:r>
            <a:rPr lang="ru-RU" sz="2000" b="1" dirty="0" smtClean="0"/>
            <a:t>приказе Министерства сельского хозяйства РФ от 18 декабря 2015 г. N 648</a:t>
          </a:r>
          <a:endParaRPr lang="ru-RU" sz="2000" dirty="0"/>
        </a:p>
      </dgm:t>
    </dgm:pt>
    <dgm:pt modelId="{207C070C-F526-4D38-BB0B-797C4BA72FC8}" type="parTrans" cxnId="{A59F32D5-E2A5-4473-8C4B-8B071C18A349}">
      <dgm:prSet/>
      <dgm:spPr/>
      <dgm:t>
        <a:bodyPr/>
        <a:lstStyle/>
        <a:p>
          <a:endParaRPr lang="ru-RU"/>
        </a:p>
      </dgm:t>
    </dgm:pt>
    <dgm:pt modelId="{687DC0ED-63A9-4814-B021-CA844D9475D2}" type="sibTrans" cxnId="{A59F32D5-E2A5-4473-8C4B-8B071C18A349}">
      <dgm:prSet/>
      <dgm:spPr/>
      <dgm:t>
        <a:bodyPr/>
        <a:lstStyle/>
        <a:p>
          <a:endParaRPr lang="ru-RU"/>
        </a:p>
      </dgm:t>
    </dgm:pt>
    <dgm:pt modelId="{16629E40-CA3A-4B77-8BFD-D33F8A9DA311}">
      <dgm:prSet phldrT="[Текст]" custT="1"/>
      <dgm:spPr/>
      <dgm:t>
        <a:bodyPr/>
        <a:lstStyle/>
        <a:p>
          <a:r>
            <a:rPr lang="ru-RU" sz="1500" dirty="0" smtClean="0"/>
            <a:t>Список подконтрольных товаров, на которые могут оформить ВСД аттестованные специалисты указан</a:t>
          </a:r>
        </a:p>
        <a:p>
          <a:r>
            <a:rPr lang="ru-RU" sz="2000" b="1" dirty="0" smtClean="0"/>
            <a:t>В</a:t>
          </a:r>
          <a:r>
            <a:rPr lang="ru-RU" sz="2000" dirty="0" smtClean="0"/>
            <a:t> </a:t>
          </a:r>
          <a:r>
            <a:rPr lang="ru-RU" sz="2000" b="1" dirty="0" smtClean="0"/>
            <a:t>приказе Министерства сельского хозяйства РФ от 18 декабря 2015 г. N 647</a:t>
          </a:r>
          <a:endParaRPr lang="ru-RU" sz="2000" dirty="0"/>
        </a:p>
      </dgm:t>
    </dgm:pt>
    <dgm:pt modelId="{3927D955-1B34-429C-B86B-7B6C4481885B}" type="parTrans" cxnId="{543746EC-B2FB-4786-A05F-260CC9BD2F3D}">
      <dgm:prSet/>
      <dgm:spPr/>
      <dgm:t>
        <a:bodyPr/>
        <a:lstStyle/>
        <a:p>
          <a:endParaRPr lang="ru-RU"/>
        </a:p>
      </dgm:t>
    </dgm:pt>
    <dgm:pt modelId="{536E8415-7280-42CD-8E09-8929467317B1}" type="sibTrans" cxnId="{543746EC-B2FB-4786-A05F-260CC9BD2F3D}">
      <dgm:prSet/>
      <dgm:spPr/>
      <dgm:t>
        <a:bodyPr/>
        <a:lstStyle/>
        <a:p>
          <a:endParaRPr lang="ru-RU" dirty="0"/>
        </a:p>
      </dgm:t>
    </dgm:pt>
    <dgm:pt modelId="{FB16565E-D55A-448B-BCA9-47782C902AF4}">
      <dgm:prSet custT="1"/>
      <dgm:spPr/>
      <dgm:t>
        <a:bodyPr/>
        <a:lstStyle/>
        <a:p>
          <a:pPr rtl="0"/>
          <a:r>
            <a:rPr lang="ru-RU" sz="1500" dirty="0" smtClean="0"/>
            <a:t>Список подконтрольных товаров, на которые могут оформить ВСД уполномоченные лица организации(без </a:t>
          </a:r>
          <a:r>
            <a:rPr lang="ru-RU" sz="1500" dirty="0" err="1" smtClean="0"/>
            <a:t>вет</a:t>
          </a:r>
          <a:r>
            <a:rPr lang="ru-RU" sz="1500" dirty="0" smtClean="0"/>
            <a:t>. образования) указан</a:t>
          </a:r>
        </a:p>
        <a:p>
          <a:pPr rtl="0"/>
          <a:r>
            <a:rPr lang="ru-RU" sz="2000" b="1" dirty="0" smtClean="0"/>
            <a:t>В</a:t>
          </a:r>
          <a:r>
            <a:rPr lang="ru-RU" sz="2000" dirty="0" smtClean="0"/>
            <a:t> </a:t>
          </a:r>
          <a:r>
            <a:rPr lang="ru-RU" sz="2000" b="1" dirty="0" smtClean="0"/>
            <a:t>приказе Министерства сельского хозяйства РФ от 18 декабря 2015 г. N 646</a:t>
          </a:r>
          <a:endParaRPr lang="ru-RU" sz="2000" dirty="0"/>
        </a:p>
      </dgm:t>
    </dgm:pt>
    <dgm:pt modelId="{343C5B50-F430-43DB-BA65-3B432265998D}" type="parTrans" cxnId="{D3E8D398-98A2-458E-ADD4-3551BC025481}">
      <dgm:prSet/>
      <dgm:spPr/>
      <dgm:t>
        <a:bodyPr/>
        <a:lstStyle/>
        <a:p>
          <a:endParaRPr lang="ru-RU"/>
        </a:p>
      </dgm:t>
    </dgm:pt>
    <dgm:pt modelId="{B3FBF987-D515-4739-8D80-6D32C74C9D1F}" type="sibTrans" cxnId="{D3E8D398-98A2-458E-ADD4-3551BC025481}">
      <dgm:prSet/>
      <dgm:spPr/>
      <dgm:t>
        <a:bodyPr/>
        <a:lstStyle/>
        <a:p>
          <a:endParaRPr lang="ru-RU"/>
        </a:p>
      </dgm:t>
    </dgm:pt>
    <dgm:pt modelId="{499A9BA5-429F-484B-B088-74558F3C4025}" type="pres">
      <dgm:prSet presAssocID="{146A38B0-A99A-42E3-A78F-5019D51100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76972-1869-4092-990D-2F715296C66D}" type="pres">
      <dgm:prSet presAssocID="{146A38B0-A99A-42E3-A78F-5019D5110025}" presName="dummyMaxCanvas" presStyleCnt="0">
        <dgm:presLayoutVars/>
      </dgm:prSet>
      <dgm:spPr/>
    </dgm:pt>
    <dgm:pt modelId="{768CE108-95A8-4014-909C-649562322546}" type="pres">
      <dgm:prSet presAssocID="{146A38B0-A99A-42E3-A78F-5019D5110025}" presName="FourNodes_1" presStyleLbl="node1" presStyleIdx="0" presStyleCnt="4" custScaleX="104065" custScaleY="99778" custLinFactNeighborX="5361" custLinFactNeighborY="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F48E9-275A-48AB-A471-3EB95D97C52B}" type="pres">
      <dgm:prSet presAssocID="{146A38B0-A99A-42E3-A78F-5019D5110025}" presName="FourNodes_2" presStyleLbl="node1" presStyleIdx="1" presStyleCnt="4" custScaleX="98698" custScaleY="98004" custLinFactNeighborX="4630" custLinFactNeighborY="-12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E2150-620C-412E-BEE3-9847AB48AD87}" type="pres">
      <dgm:prSet presAssocID="{146A38B0-A99A-42E3-A78F-5019D5110025}" presName="FourNodes_3" presStyleLbl="node1" presStyleIdx="2" presStyleCnt="4" custScaleX="94392" custScaleY="101552" custLinFactNeighborX="3373" custLinFactNeighborY="-2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7EA69-0721-4CB5-9814-8EC76480C0E3}" type="pres">
      <dgm:prSet presAssocID="{146A38B0-A99A-42E3-A78F-5019D5110025}" presName="FourNodes_4" presStyleLbl="node1" presStyleIdx="3" presStyleCnt="4" custScaleX="94336" custScaleY="105543" custLinFactNeighborX="2084" custLinFactNeighborY="-2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E33E-5C71-4895-9366-70D333B5DF2E}" type="pres">
      <dgm:prSet presAssocID="{146A38B0-A99A-42E3-A78F-5019D51100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0DC6F-3ACD-4F34-B4F4-ECAA3B117303}" type="pres">
      <dgm:prSet presAssocID="{146A38B0-A99A-42E3-A78F-5019D5110025}" presName="FourConn_2-3" presStyleLbl="fgAccFollowNode1" presStyleIdx="1" presStyleCnt="3" custLinFactNeighborX="-14208" custLinFactNeighborY="-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CE1EF-096C-4E68-95AE-10B0FE24973D}" type="pres">
      <dgm:prSet presAssocID="{146A38B0-A99A-42E3-A78F-5019D5110025}" presName="FourConn_3-4" presStyleLbl="fgAccFollowNode1" presStyleIdx="2" presStyleCnt="3" custLinFactNeighborX="-15252" custLinFactNeighborY="-2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288B5-1453-4138-9900-95AB2477A7AD}" type="pres">
      <dgm:prSet presAssocID="{146A38B0-A99A-42E3-A78F-5019D51100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E89AB-2DD1-4F02-B98F-D044AAA1E600}" type="pres">
      <dgm:prSet presAssocID="{146A38B0-A99A-42E3-A78F-5019D51100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A19BB-7D2B-41F1-B852-60AD422EB342}" type="pres">
      <dgm:prSet presAssocID="{146A38B0-A99A-42E3-A78F-5019D51100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5B164-F173-4F0B-B2C6-3886C3DFF4AF}" type="pres">
      <dgm:prSet presAssocID="{146A38B0-A99A-42E3-A78F-5019D51100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6ADF8-3DE3-4E9B-84C5-1C49E5DAB29D}" type="presOf" srcId="{FB16565E-D55A-448B-BCA9-47782C902AF4}" destId="{F085B164-F173-4F0B-B2C6-3886C3DFF4AF}" srcOrd="1" destOrd="0" presId="urn:microsoft.com/office/officeart/2005/8/layout/vProcess5"/>
    <dgm:cxn modelId="{A59F32D5-E2A5-4473-8C4B-8B071C18A349}" srcId="{146A38B0-A99A-42E3-A78F-5019D5110025}" destId="{713AC62C-8159-4FF5-BC9E-059A4A5A4733}" srcOrd="1" destOrd="0" parTransId="{207C070C-F526-4D38-BB0B-797C4BA72FC8}" sibTransId="{687DC0ED-63A9-4814-B021-CA844D9475D2}"/>
    <dgm:cxn modelId="{AB9649E0-D71E-44E3-8D6A-4E12E544F482}" type="presOf" srcId="{713AC62C-8159-4FF5-BC9E-059A4A5A4733}" destId="{D76E89AB-2DD1-4F02-B98F-D044AAA1E600}" srcOrd="1" destOrd="0" presId="urn:microsoft.com/office/officeart/2005/8/layout/vProcess5"/>
    <dgm:cxn modelId="{CB29CD86-AEE3-4D17-9AA9-DC5494BCB45C}" type="presOf" srcId="{8B0C932F-1880-496E-BC7B-84CD80DBD8A1}" destId="{499288B5-1453-4138-9900-95AB2477A7AD}" srcOrd="1" destOrd="0" presId="urn:microsoft.com/office/officeart/2005/8/layout/vProcess5"/>
    <dgm:cxn modelId="{000B2DA0-0D8E-4BC9-A5B9-D7A68FD22C00}" type="presOf" srcId="{713AC62C-8159-4FF5-BC9E-059A4A5A4733}" destId="{AD4F48E9-275A-48AB-A471-3EB95D97C52B}" srcOrd="0" destOrd="0" presId="urn:microsoft.com/office/officeart/2005/8/layout/vProcess5"/>
    <dgm:cxn modelId="{543746EC-B2FB-4786-A05F-260CC9BD2F3D}" srcId="{146A38B0-A99A-42E3-A78F-5019D5110025}" destId="{16629E40-CA3A-4B77-8BFD-D33F8A9DA311}" srcOrd="2" destOrd="0" parTransId="{3927D955-1B34-429C-B86B-7B6C4481885B}" sibTransId="{536E8415-7280-42CD-8E09-8929467317B1}"/>
    <dgm:cxn modelId="{8752872B-2CCF-4F19-992E-3E6A3EB82FC3}" type="presOf" srcId="{16629E40-CA3A-4B77-8BFD-D33F8A9DA311}" destId="{D08E2150-620C-412E-BEE3-9847AB48AD87}" srcOrd="0" destOrd="0" presId="urn:microsoft.com/office/officeart/2005/8/layout/vProcess5"/>
    <dgm:cxn modelId="{2A2BFF55-6806-4A88-B321-6AD30C42550C}" srcId="{146A38B0-A99A-42E3-A78F-5019D5110025}" destId="{8B0C932F-1880-496E-BC7B-84CD80DBD8A1}" srcOrd="0" destOrd="0" parTransId="{C197D2C2-0147-4771-AC5F-953B9ECE6DED}" sibTransId="{7E54C10C-7DB8-42B5-9AB3-A586C662856A}"/>
    <dgm:cxn modelId="{D3E8D398-98A2-458E-ADD4-3551BC025481}" srcId="{146A38B0-A99A-42E3-A78F-5019D5110025}" destId="{FB16565E-D55A-448B-BCA9-47782C902AF4}" srcOrd="3" destOrd="0" parTransId="{343C5B50-F430-43DB-BA65-3B432265998D}" sibTransId="{B3FBF987-D515-4739-8D80-6D32C74C9D1F}"/>
    <dgm:cxn modelId="{85375891-6BF8-48F3-8AB5-2F25B86A85E7}" type="presOf" srcId="{146A38B0-A99A-42E3-A78F-5019D5110025}" destId="{499A9BA5-429F-484B-B088-74558F3C4025}" srcOrd="0" destOrd="0" presId="urn:microsoft.com/office/officeart/2005/8/layout/vProcess5"/>
    <dgm:cxn modelId="{AB03DA00-99AF-4A5C-BC3D-CCD51A6DFCE9}" type="presOf" srcId="{536E8415-7280-42CD-8E09-8929467317B1}" destId="{519CE1EF-096C-4E68-95AE-10B0FE24973D}" srcOrd="0" destOrd="0" presId="urn:microsoft.com/office/officeart/2005/8/layout/vProcess5"/>
    <dgm:cxn modelId="{6D0F4527-7F3C-4E0F-B0F6-B592DE8AA55A}" type="presOf" srcId="{16629E40-CA3A-4B77-8BFD-D33F8A9DA311}" destId="{BE4A19BB-7D2B-41F1-B852-60AD422EB342}" srcOrd="1" destOrd="0" presId="urn:microsoft.com/office/officeart/2005/8/layout/vProcess5"/>
    <dgm:cxn modelId="{5D1B2C04-2A65-42F0-ADB2-E01D60D28E1F}" type="presOf" srcId="{FB16565E-D55A-448B-BCA9-47782C902AF4}" destId="{2CC7EA69-0721-4CB5-9814-8EC76480C0E3}" srcOrd="0" destOrd="0" presId="urn:microsoft.com/office/officeart/2005/8/layout/vProcess5"/>
    <dgm:cxn modelId="{F1ACE4B6-5B9E-4353-872C-81C0AB423BF0}" type="presOf" srcId="{7E54C10C-7DB8-42B5-9AB3-A586C662856A}" destId="{BDA5E33E-5C71-4895-9366-70D333B5DF2E}" srcOrd="0" destOrd="0" presId="urn:microsoft.com/office/officeart/2005/8/layout/vProcess5"/>
    <dgm:cxn modelId="{954B1578-9AE7-4C1C-9785-EFD58B2D525C}" type="presOf" srcId="{8B0C932F-1880-496E-BC7B-84CD80DBD8A1}" destId="{768CE108-95A8-4014-909C-649562322546}" srcOrd="0" destOrd="0" presId="urn:microsoft.com/office/officeart/2005/8/layout/vProcess5"/>
    <dgm:cxn modelId="{E2041CA9-AA75-4FBD-B967-95D88CC707F3}" type="presOf" srcId="{687DC0ED-63A9-4814-B021-CA844D9475D2}" destId="{1A00DC6F-3ACD-4F34-B4F4-ECAA3B117303}" srcOrd="0" destOrd="0" presId="urn:microsoft.com/office/officeart/2005/8/layout/vProcess5"/>
    <dgm:cxn modelId="{27CCD671-9D11-4E6E-A55B-8328A8C96BE7}" type="presParOf" srcId="{499A9BA5-429F-484B-B088-74558F3C4025}" destId="{52E76972-1869-4092-990D-2F715296C66D}" srcOrd="0" destOrd="0" presId="urn:microsoft.com/office/officeart/2005/8/layout/vProcess5"/>
    <dgm:cxn modelId="{8CF0649E-6001-4F90-854F-F1FBF064B7A8}" type="presParOf" srcId="{499A9BA5-429F-484B-B088-74558F3C4025}" destId="{768CE108-95A8-4014-909C-649562322546}" srcOrd="1" destOrd="0" presId="urn:microsoft.com/office/officeart/2005/8/layout/vProcess5"/>
    <dgm:cxn modelId="{3CF1A4E6-D733-473B-A075-D4E049F17931}" type="presParOf" srcId="{499A9BA5-429F-484B-B088-74558F3C4025}" destId="{AD4F48E9-275A-48AB-A471-3EB95D97C52B}" srcOrd="2" destOrd="0" presId="urn:microsoft.com/office/officeart/2005/8/layout/vProcess5"/>
    <dgm:cxn modelId="{715CA757-45A9-4D91-A716-FAA1DF7B5C56}" type="presParOf" srcId="{499A9BA5-429F-484B-B088-74558F3C4025}" destId="{D08E2150-620C-412E-BEE3-9847AB48AD87}" srcOrd="3" destOrd="0" presId="urn:microsoft.com/office/officeart/2005/8/layout/vProcess5"/>
    <dgm:cxn modelId="{E1C4828B-CD75-4DAD-B435-3BA391036A45}" type="presParOf" srcId="{499A9BA5-429F-484B-B088-74558F3C4025}" destId="{2CC7EA69-0721-4CB5-9814-8EC76480C0E3}" srcOrd="4" destOrd="0" presId="urn:microsoft.com/office/officeart/2005/8/layout/vProcess5"/>
    <dgm:cxn modelId="{0136BDD4-6E4B-4909-83CE-FC5A89E2A9C5}" type="presParOf" srcId="{499A9BA5-429F-484B-B088-74558F3C4025}" destId="{BDA5E33E-5C71-4895-9366-70D333B5DF2E}" srcOrd="5" destOrd="0" presId="urn:microsoft.com/office/officeart/2005/8/layout/vProcess5"/>
    <dgm:cxn modelId="{08D51D0F-64E4-441B-8D34-67148FA762E7}" type="presParOf" srcId="{499A9BA5-429F-484B-B088-74558F3C4025}" destId="{1A00DC6F-3ACD-4F34-B4F4-ECAA3B117303}" srcOrd="6" destOrd="0" presId="urn:microsoft.com/office/officeart/2005/8/layout/vProcess5"/>
    <dgm:cxn modelId="{C8FBBC55-22B2-4138-8FD1-CBC38CF17FE1}" type="presParOf" srcId="{499A9BA5-429F-484B-B088-74558F3C4025}" destId="{519CE1EF-096C-4E68-95AE-10B0FE24973D}" srcOrd="7" destOrd="0" presId="urn:microsoft.com/office/officeart/2005/8/layout/vProcess5"/>
    <dgm:cxn modelId="{752B3D79-45B3-4719-953D-7AA466BDA48A}" type="presParOf" srcId="{499A9BA5-429F-484B-B088-74558F3C4025}" destId="{499288B5-1453-4138-9900-95AB2477A7AD}" srcOrd="8" destOrd="0" presId="urn:microsoft.com/office/officeart/2005/8/layout/vProcess5"/>
    <dgm:cxn modelId="{3901B2E2-28A9-4806-9F62-E2CE6CFE45DA}" type="presParOf" srcId="{499A9BA5-429F-484B-B088-74558F3C4025}" destId="{D76E89AB-2DD1-4F02-B98F-D044AAA1E600}" srcOrd="9" destOrd="0" presId="urn:microsoft.com/office/officeart/2005/8/layout/vProcess5"/>
    <dgm:cxn modelId="{7BC0C610-FEAE-48DF-A259-BC6FDA8C79A5}" type="presParOf" srcId="{499A9BA5-429F-484B-B088-74558F3C4025}" destId="{BE4A19BB-7D2B-41F1-B852-60AD422EB342}" srcOrd="10" destOrd="0" presId="urn:microsoft.com/office/officeart/2005/8/layout/vProcess5"/>
    <dgm:cxn modelId="{96AEE560-D2C0-42EC-9DD0-095F7CF65FDC}" type="presParOf" srcId="{499A9BA5-429F-484B-B088-74558F3C4025}" destId="{F085B164-F173-4F0B-B2C6-3886C3DFF4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65EF7-8AE8-4DE2-B6C9-CDE1DE2BEFA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301FB9-4950-4B62-8A29-3BCFC78E048E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ea typeface="Times New Roman"/>
            </a:rPr>
            <a:t>« + »  </a:t>
          </a:r>
          <a:endParaRPr lang="ru-RU" b="1" dirty="0"/>
        </a:p>
      </dgm:t>
    </dgm:pt>
    <dgm:pt modelId="{2996990B-0393-4271-8C65-30A494C4B226}" type="parTrans" cxnId="{471BEC85-A146-4748-B61E-9122307C76E8}">
      <dgm:prSet/>
      <dgm:spPr/>
      <dgm:t>
        <a:bodyPr/>
        <a:lstStyle/>
        <a:p>
          <a:endParaRPr lang="ru-RU"/>
        </a:p>
      </dgm:t>
    </dgm:pt>
    <dgm:pt modelId="{4D624748-850A-4635-8215-4995E2CD30F7}" type="sibTrans" cxnId="{471BEC85-A146-4748-B61E-9122307C76E8}">
      <dgm:prSet/>
      <dgm:spPr/>
      <dgm:t>
        <a:bodyPr/>
        <a:lstStyle/>
        <a:p>
          <a:endParaRPr lang="ru-RU"/>
        </a:p>
      </dgm:t>
    </dgm:pt>
    <dgm:pt modelId="{DF96CED0-0C35-476C-8A11-19179D23778B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Никаких дополнительных затрат на информационные системы, но не решает ни одну из возникающих проблем предприятия</a:t>
          </a:r>
          <a:endParaRPr lang="ru-RU" sz="1400" dirty="0">
            <a:latin typeface="+mn-lt"/>
          </a:endParaRPr>
        </a:p>
      </dgm:t>
    </dgm:pt>
    <dgm:pt modelId="{2B6BF3CA-8E1A-4760-8501-F2813605FE2A}" type="parTrans" cxnId="{A299355E-6EFC-43CC-AD39-C23869297CFD}">
      <dgm:prSet/>
      <dgm:spPr/>
      <dgm:t>
        <a:bodyPr/>
        <a:lstStyle/>
        <a:p>
          <a:endParaRPr lang="ru-RU"/>
        </a:p>
      </dgm:t>
    </dgm:pt>
    <dgm:pt modelId="{98631750-BBF5-41C7-BAB1-862F4DC28360}" type="sibTrans" cxnId="{A299355E-6EFC-43CC-AD39-C23869297CFD}">
      <dgm:prSet/>
      <dgm:spPr/>
      <dgm:t>
        <a:bodyPr/>
        <a:lstStyle/>
        <a:p>
          <a:endParaRPr lang="ru-RU"/>
        </a:p>
      </dgm:t>
    </dgm:pt>
    <dgm:pt modelId="{4037A91C-D35E-4A03-AE98-A6145AF8D87C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ea typeface="Times New Roman"/>
            </a:rPr>
            <a:t>« - »</a:t>
          </a:r>
          <a:r>
            <a:rPr lang="ru-RU" dirty="0" smtClean="0">
              <a:latin typeface="Times New Roman"/>
              <a:ea typeface="Times New Roman"/>
            </a:rPr>
            <a:t> </a:t>
          </a:r>
          <a:endParaRPr lang="ru-RU" dirty="0"/>
        </a:p>
      </dgm:t>
    </dgm:pt>
    <dgm:pt modelId="{18518926-99EE-404B-876B-40B670A33503}" type="parTrans" cxnId="{0755EB04-9E39-402F-A18C-AF0FF3B0579B}">
      <dgm:prSet/>
      <dgm:spPr/>
      <dgm:t>
        <a:bodyPr/>
        <a:lstStyle/>
        <a:p>
          <a:endParaRPr lang="ru-RU"/>
        </a:p>
      </dgm:t>
    </dgm:pt>
    <dgm:pt modelId="{C0EF7C38-7D8F-4498-8D46-01664DAA7E56}" type="sibTrans" cxnId="{0755EB04-9E39-402F-A18C-AF0FF3B0579B}">
      <dgm:prSet/>
      <dgm:spPr/>
      <dgm:t>
        <a:bodyPr/>
        <a:lstStyle/>
        <a:p>
          <a:endParaRPr lang="ru-RU"/>
        </a:p>
      </dgm:t>
    </dgm:pt>
    <dgm:pt modelId="{4C10C202-BB95-4D02-91C7-E3B84352D4E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Увеличение времени или числа сотрудников склада, логистики</a:t>
          </a:r>
          <a:endParaRPr lang="ru-RU" sz="1400" dirty="0">
            <a:latin typeface="+mn-lt"/>
          </a:endParaRPr>
        </a:p>
      </dgm:t>
    </dgm:pt>
    <dgm:pt modelId="{30A83431-8EE0-473E-A391-C3BC471B17DE}" type="parTrans" cxnId="{27D27ECB-5707-404E-89EE-7FB502B8CB9F}">
      <dgm:prSet/>
      <dgm:spPr/>
      <dgm:t>
        <a:bodyPr/>
        <a:lstStyle/>
        <a:p>
          <a:endParaRPr lang="ru-RU"/>
        </a:p>
      </dgm:t>
    </dgm:pt>
    <dgm:pt modelId="{CE3C2073-88DE-439A-90F1-12FF9898E8F2}" type="sibTrans" cxnId="{27D27ECB-5707-404E-89EE-7FB502B8CB9F}">
      <dgm:prSet/>
      <dgm:spPr/>
      <dgm:t>
        <a:bodyPr/>
        <a:lstStyle/>
        <a:p>
          <a:endParaRPr lang="ru-RU"/>
        </a:p>
      </dgm:t>
    </dgm:pt>
    <dgm:pt modelId="{76DF978D-9253-4CEC-9774-1B9236276D10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Увеличение  времени на оформление ВСД</a:t>
          </a:r>
          <a:endParaRPr lang="ru-RU" sz="1400" dirty="0">
            <a:latin typeface="+mn-lt"/>
          </a:endParaRPr>
        </a:p>
      </dgm:t>
    </dgm:pt>
    <dgm:pt modelId="{F7D5B4EF-19AF-4D8B-9B1C-0F1AC9D18F0F}" type="parTrans" cxnId="{C5AFBA04-E9EB-49B3-B2D2-5DD67A9CF8B5}">
      <dgm:prSet/>
      <dgm:spPr/>
      <dgm:t>
        <a:bodyPr/>
        <a:lstStyle/>
        <a:p>
          <a:endParaRPr lang="ru-RU"/>
        </a:p>
      </dgm:t>
    </dgm:pt>
    <dgm:pt modelId="{247922A1-F16D-4F13-8C20-99D91E144B8F}" type="sibTrans" cxnId="{C5AFBA04-E9EB-49B3-B2D2-5DD67A9CF8B5}">
      <dgm:prSet/>
      <dgm:spPr/>
      <dgm:t>
        <a:bodyPr/>
        <a:lstStyle/>
        <a:p>
          <a:endParaRPr lang="ru-RU"/>
        </a:p>
      </dgm:t>
    </dgm:pt>
    <dgm:pt modelId="{4D4BDE16-AC76-4521-88C3-69BBAB1DCDAE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Дублирование  информации в учетные системы</a:t>
          </a:r>
          <a:endParaRPr lang="ru-RU" sz="1400" dirty="0">
            <a:latin typeface="+mn-lt"/>
          </a:endParaRPr>
        </a:p>
      </dgm:t>
    </dgm:pt>
    <dgm:pt modelId="{F4E2978B-8789-4B74-B8E5-6B5B63F2214A}" type="parTrans" cxnId="{1E643C65-6902-4771-A303-1A6613937162}">
      <dgm:prSet/>
      <dgm:spPr/>
      <dgm:t>
        <a:bodyPr/>
        <a:lstStyle/>
        <a:p>
          <a:endParaRPr lang="ru-RU"/>
        </a:p>
      </dgm:t>
    </dgm:pt>
    <dgm:pt modelId="{C291CABD-2BF4-4F12-A5F9-554D1E3D9712}" type="sibTrans" cxnId="{1E643C65-6902-4771-A303-1A6613937162}">
      <dgm:prSet/>
      <dgm:spPr/>
      <dgm:t>
        <a:bodyPr/>
        <a:lstStyle/>
        <a:p>
          <a:endParaRPr lang="ru-RU"/>
        </a:p>
      </dgm:t>
    </dgm:pt>
    <dgm:pt modelId="{42C1D5FB-D295-4BAB-9E79-2516E901C5C9}">
      <dgm:prSet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Увеличение финансовых затрат на логистику</a:t>
          </a:r>
          <a:endParaRPr lang="ru-RU" sz="1400" dirty="0">
            <a:latin typeface="+mn-lt"/>
          </a:endParaRPr>
        </a:p>
      </dgm:t>
    </dgm:pt>
    <dgm:pt modelId="{302F52C5-3D47-4610-969C-D130A06D4936}" type="parTrans" cxnId="{B106FFAA-FE72-4627-8302-B3D06BD9693B}">
      <dgm:prSet/>
      <dgm:spPr/>
      <dgm:t>
        <a:bodyPr/>
        <a:lstStyle/>
        <a:p>
          <a:endParaRPr lang="ru-RU"/>
        </a:p>
      </dgm:t>
    </dgm:pt>
    <dgm:pt modelId="{62B0517E-CA3E-40C2-A7EC-E78BB4C8CF38}" type="sibTrans" cxnId="{B106FFAA-FE72-4627-8302-B3D06BD9693B}">
      <dgm:prSet/>
      <dgm:spPr/>
      <dgm:t>
        <a:bodyPr/>
        <a:lstStyle/>
        <a:p>
          <a:endParaRPr lang="ru-RU"/>
        </a:p>
      </dgm:t>
    </dgm:pt>
    <dgm:pt modelId="{3705BA3F-A9DD-4096-A37E-18200BC73F75}" type="pres">
      <dgm:prSet presAssocID="{ECD65EF7-8AE8-4DE2-B6C9-CDE1DE2BEFA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D12D2-09EE-411F-B8A3-6202BD907186}" type="pres">
      <dgm:prSet presAssocID="{ECD65EF7-8AE8-4DE2-B6C9-CDE1DE2BEFAD}" presName="dummyMaxCanvas" presStyleCnt="0"/>
      <dgm:spPr/>
      <dgm:t>
        <a:bodyPr/>
        <a:lstStyle/>
        <a:p>
          <a:endParaRPr lang="ru-RU"/>
        </a:p>
      </dgm:t>
    </dgm:pt>
    <dgm:pt modelId="{8CBD540C-E5A4-4871-9D9E-149F782F7DA4}" type="pres">
      <dgm:prSet presAssocID="{ECD65EF7-8AE8-4DE2-B6C9-CDE1DE2BEFAD}" presName="parentComposite" presStyleCnt="0"/>
      <dgm:spPr/>
      <dgm:t>
        <a:bodyPr/>
        <a:lstStyle/>
        <a:p>
          <a:endParaRPr lang="ru-RU"/>
        </a:p>
      </dgm:t>
    </dgm:pt>
    <dgm:pt modelId="{1BFFAF72-D1C3-42A0-AC07-846DC4DC624B}" type="pres">
      <dgm:prSet presAssocID="{ECD65EF7-8AE8-4DE2-B6C9-CDE1DE2BEFAD}" presName="parent1" presStyleLbl="alignAccFollowNode1" presStyleIdx="0" presStyleCnt="4" custLinFactNeighborX="-880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25A4D4E-8F1A-40A0-A885-A58ABDBECFAD}" type="pres">
      <dgm:prSet presAssocID="{ECD65EF7-8AE8-4DE2-B6C9-CDE1DE2BEFAD}" presName="parent2" presStyleLbl="alignAccFollowNode1" presStyleIdx="1" presStyleCnt="4" custLinFactNeighborX="2452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324D600-0876-4693-B723-4346CACC0AB8}" type="pres">
      <dgm:prSet presAssocID="{ECD65EF7-8AE8-4DE2-B6C9-CDE1DE2BEFAD}" presName="childrenComposite" presStyleCnt="0"/>
      <dgm:spPr/>
      <dgm:t>
        <a:bodyPr/>
        <a:lstStyle/>
        <a:p>
          <a:endParaRPr lang="ru-RU"/>
        </a:p>
      </dgm:t>
    </dgm:pt>
    <dgm:pt modelId="{56917B2E-A394-40EC-8614-5A923EF389B8}" type="pres">
      <dgm:prSet presAssocID="{ECD65EF7-8AE8-4DE2-B6C9-CDE1DE2BEFAD}" presName="dummyMaxCanvas_ChildArea" presStyleCnt="0"/>
      <dgm:spPr/>
      <dgm:t>
        <a:bodyPr/>
        <a:lstStyle/>
        <a:p>
          <a:endParaRPr lang="ru-RU"/>
        </a:p>
      </dgm:t>
    </dgm:pt>
    <dgm:pt modelId="{78A53192-7F1F-4891-B3C2-85B06863F3CB}" type="pres">
      <dgm:prSet presAssocID="{ECD65EF7-8AE8-4DE2-B6C9-CDE1DE2BEFAD}" presName="fulcrum" presStyleLbl="alignAccFollowNode1" presStyleIdx="2" presStyleCnt="4" custLinFactNeighborY="11494"/>
      <dgm:spPr/>
      <dgm:t>
        <a:bodyPr/>
        <a:lstStyle/>
        <a:p>
          <a:endParaRPr lang="ru-RU"/>
        </a:p>
      </dgm:t>
    </dgm:pt>
    <dgm:pt modelId="{E0D23D78-1F39-4FD6-933D-F064AD9EEA39}" type="pres">
      <dgm:prSet presAssocID="{ECD65EF7-8AE8-4DE2-B6C9-CDE1DE2BEFAD}" presName="balance_14" presStyleLbl="alignAccFollowNode1" presStyleIdx="3" presStyleCnt="4" custScaleX="213877" custScaleY="141260" custLinFactNeighborY="-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87D19-B075-4629-B6E2-874470F534A1}" type="pres">
      <dgm:prSet presAssocID="{ECD65EF7-8AE8-4DE2-B6C9-CDE1DE2BEFAD}" presName="right_14_1" presStyleLbl="node1" presStyleIdx="0" presStyleCnt="5" custScaleX="198996" custScaleY="113788" custLinFactNeighborX="18176" custLinFactNeighborY="-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CD4D6-EDF5-44B5-8B5A-4A03A1F58892}" type="pres">
      <dgm:prSet presAssocID="{ECD65EF7-8AE8-4DE2-B6C9-CDE1DE2BEFAD}" presName="right_14_2" presStyleLbl="node1" presStyleIdx="1" presStyleCnt="5" custScaleX="199276" custScaleY="124487" custLinFactNeighborX="18176" custLinFactNeighborY="-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0E26A-0D16-4205-8BFD-4EF99E970EEF}" type="pres">
      <dgm:prSet presAssocID="{ECD65EF7-8AE8-4DE2-B6C9-CDE1DE2BEFAD}" presName="right_14_3" presStyleLbl="node1" presStyleIdx="2" presStyleCnt="5" custScaleX="199013" custScaleY="112325" custLinFactNeighborX="18176" custLinFactNeighborY="-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31F9-F1B6-4C41-B125-E8B7B08F0454}" type="pres">
      <dgm:prSet presAssocID="{ECD65EF7-8AE8-4DE2-B6C9-CDE1DE2BEFAD}" presName="right_14_4" presStyleLbl="node1" presStyleIdx="3" presStyleCnt="5" custScaleX="199209" custScaleY="118817" custLinFactNeighborX="18176" custLinFactNeighborY="-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13E72-1D32-4A21-A981-D58CBA57ABB1}" type="pres">
      <dgm:prSet presAssocID="{ECD65EF7-8AE8-4DE2-B6C9-CDE1DE2BEFAD}" presName="left_14_1" presStyleLbl="node1" presStyleIdx="4" presStyleCnt="5" custScaleX="190033" custScaleY="230412" custLinFactNeighborX="-33380" custLinFactNeighborY="-73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A7264-AC61-45B9-AFC7-2EDB1C4EE233}" type="presOf" srcId="{42C1D5FB-D295-4BAB-9E79-2516E901C5C9}" destId="{6EC87D19-B075-4629-B6E2-874470F534A1}" srcOrd="0" destOrd="0" presId="urn:microsoft.com/office/officeart/2005/8/layout/balance1"/>
    <dgm:cxn modelId="{C3D7277A-B1C4-4E33-B60B-330D4144B514}" type="presOf" srcId="{76DF978D-9253-4CEC-9774-1B9236276D10}" destId="{0640E26A-0D16-4205-8BFD-4EF99E970EEF}" srcOrd="0" destOrd="0" presId="urn:microsoft.com/office/officeart/2005/8/layout/balance1"/>
    <dgm:cxn modelId="{471BEC85-A146-4748-B61E-9122307C76E8}" srcId="{ECD65EF7-8AE8-4DE2-B6C9-CDE1DE2BEFAD}" destId="{31301FB9-4950-4B62-8A29-3BCFC78E048E}" srcOrd="0" destOrd="0" parTransId="{2996990B-0393-4271-8C65-30A494C4B226}" sibTransId="{4D624748-850A-4635-8215-4995E2CD30F7}"/>
    <dgm:cxn modelId="{53B04553-777F-45F9-83C9-0D89FA7D64ED}" type="presOf" srcId="{ECD65EF7-8AE8-4DE2-B6C9-CDE1DE2BEFAD}" destId="{3705BA3F-A9DD-4096-A37E-18200BC73F75}" srcOrd="0" destOrd="0" presId="urn:microsoft.com/office/officeart/2005/8/layout/balance1"/>
    <dgm:cxn modelId="{C5AFBA04-E9EB-49B3-B2D2-5DD67A9CF8B5}" srcId="{4037A91C-D35E-4A03-AE98-A6145AF8D87C}" destId="{76DF978D-9253-4CEC-9774-1B9236276D10}" srcOrd="2" destOrd="0" parTransId="{F7D5B4EF-19AF-4D8B-9B1C-0F1AC9D18F0F}" sibTransId="{247922A1-F16D-4F13-8C20-99D91E144B8F}"/>
    <dgm:cxn modelId="{A299355E-6EFC-43CC-AD39-C23869297CFD}" srcId="{31301FB9-4950-4B62-8A29-3BCFC78E048E}" destId="{DF96CED0-0C35-476C-8A11-19179D23778B}" srcOrd="0" destOrd="0" parTransId="{2B6BF3CA-8E1A-4760-8501-F2813605FE2A}" sibTransId="{98631750-BBF5-41C7-BAB1-862F4DC28360}"/>
    <dgm:cxn modelId="{8104D45B-684C-491B-BB3E-85178802FBAC}" type="presOf" srcId="{4C10C202-BB95-4D02-91C7-E3B84352D4E5}" destId="{D21CD4D6-EDF5-44B5-8B5A-4A03A1F58892}" srcOrd="0" destOrd="0" presId="urn:microsoft.com/office/officeart/2005/8/layout/balance1"/>
    <dgm:cxn modelId="{43AE90BD-84AF-443D-8E7A-43AA06852246}" type="presOf" srcId="{DF96CED0-0C35-476C-8A11-19179D23778B}" destId="{48413E72-1D32-4A21-A981-D58CBA57ABB1}" srcOrd="0" destOrd="0" presId="urn:microsoft.com/office/officeart/2005/8/layout/balance1"/>
    <dgm:cxn modelId="{B106FFAA-FE72-4627-8302-B3D06BD9693B}" srcId="{4037A91C-D35E-4A03-AE98-A6145AF8D87C}" destId="{42C1D5FB-D295-4BAB-9E79-2516E901C5C9}" srcOrd="0" destOrd="0" parTransId="{302F52C5-3D47-4610-969C-D130A06D4936}" sibTransId="{62B0517E-CA3E-40C2-A7EC-E78BB4C8CF38}"/>
    <dgm:cxn modelId="{0F84FA59-BD82-46AE-80CC-0189109233D5}" type="presOf" srcId="{4D4BDE16-AC76-4521-88C3-69BBAB1DCDAE}" destId="{C84231F9-F1B6-4C41-B125-E8B7B08F0454}" srcOrd="0" destOrd="0" presId="urn:microsoft.com/office/officeart/2005/8/layout/balance1"/>
    <dgm:cxn modelId="{3486233C-AFEE-4A6B-95D8-F197A3DB4939}" type="presOf" srcId="{4037A91C-D35E-4A03-AE98-A6145AF8D87C}" destId="{D25A4D4E-8F1A-40A0-A885-A58ABDBECFAD}" srcOrd="0" destOrd="0" presId="urn:microsoft.com/office/officeart/2005/8/layout/balance1"/>
    <dgm:cxn modelId="{0755EB04-9E39-402F-A18C-AF0FF3B0579B}" srcId="{ECD65EF7-8AE8-4DE2-B6C9-CDE1DE2BEFAD}" destId="{4037A91C-D35E-4A03-AE98-A6145AF8D87C}" srcOrd="1" destOrd="0" parTransId="{18518926-99EE-404B-876B-40B670A33503}" sibTransId="{C0EF7C38-7D8F-4498-8D46-01664DAA7E56}"/>
    <dgm:cxn modelId="{1E643C65-6902-4771-A303-1A6613937162}" srcId="{4037A91C-D35E-4A03-AE98-A6145AF8D87C}" destId="{4D4BDE16-AC76-4521-88C3-69BBAB1DCDAE}" srcOrd="3" destOrd="0" parTransId="{F4E2978B-8789-4B74-B8E5-6B5B63F2214A}" sibTransId="{C291CABD-2BF4-4F12-A5F9-554D1E3D9712}"/>
    <dgm:cxn modelId="{743EE7D0-A489-412F-9BEE-88D1F61B4B27}" type="presOf" srcId="{31301FB9-4950-4B62-8A29-3BCFC78E048E}" destId="{1BFFAF72-D1C3-42A0-AC07-846DC4DC624B}" srcOrd="0" destOrd="0" presId="urn:microsoft.com/office/officeart/2005/8/layout/balance1"/>
    <dgm:cxn modelId="{27D27ECB-5707-404E-89EE-7FB502B8CB9F}" srcId="{4037A91C-D35E-4A03-AE98-A6145AF8D87C}" destId="{4C10C202-BB95-4D02-91C7-E3B84352D4E5}" srcOrd="1" destOrd="0" parTransId="{30A83431-8EE0-473E-A391-C3BC471B17DE}" sibTransId="{CE3C2073-88DE-439A-90F1-12FF9898E8F2}"/>
    <dgm:cxn modelId="{D1DDF96E-FDF0-4525-AAB5-195B0E074D07}" type="presParOf" srcId="{3705BA3F-A9DD-4096-A37E-18200BC73F75}" destId="{95DD12D2-09EE-411F-B8A3-6202BD907186}" srcOrd="0" destOrd="0" presId="urn:microsoft.com/office/officeart/2005/8/layout/balance1"/>
    <dgm:cxn modelId="{F39762B5-5545-4C3E-8AE8-5EBCF4033A44}" type="presParOf" srcId="{3705BA3F-A9DD-4096-A37E-18200BC73F75}" destId="{8CBD540C-E5A4-4871-9D9E-149F782F7DA4}" srcOrd="1" destOrd="0" presId="urn:microsoft.com/office/officeart/2005/8/layout/balance1"/>
    <dgm:cxn modelId="{B89A385B-BA13-48FC-B23E-CB80C63CFD74}" type="presParOf" srcId="{8CBD540C-E5A4-4871-9D9E-149F782F7DA4}" destId="{1BFFAF72-D1C3-42A0-AC07-846DC4DC624B}" srcOrd="0" destOrd="0" presId="urn:microsoft.com/office/officeart/2005/8/layout/balance1"/>
    <dgm:cxn modelId="{422807AC-0682-43BA-AEE6-207F3326B59A}" type="presParOf" srcId="{8CBD540C-E5A4-4871-9D9E-149F782F7DA4}" destId="{D25A4D4E-8F1A-40A0-A885-A58ABDBECFAD}" srcOrd="1" destOrd="0" presId="urn:microsoft.com/office/officeart/2005/8/layout/balance1"/>
    <dgm:cxn modelId="{438870F5-4EB6-4C4D-898F-DD6B3A7CA510}" type="presParOf" srcId="{3705BA3F-A9DD-4096-A37E-18200BC73F75}" destId="{6324D600-0876-4693-B723-4346CACC0AB8}" srcOrd="2" destOrd="0" presId="urn:microsoft.com/office/officeart/2005/8/layout/balance1"/>
    <dgm:cxn modelId="{3F863D89-2B87-42D0-8093-B2EF7D41C75D}" type="presParOf" srcId="{6324D600-0876-4693-B723-4346CACC0AB8}" destId="{56917B2E-A394-40EC-8614-5A923EF389B8}" srcOrd="0" destOrd="0" presId="urn:microsoft.com/office/officeart/2005/8/layout/balance1"/>
    <dgm:cxn modelId="{5359F509-FB71-4C90-873A-124AFC3B2FE7}" type="presParOf" srcId="{6324D600-0876-4693-B723-4346CACC0AB8}" destId="{78A53192-7F1F-4891-B3C2-85B06863F3CB}" srcOrd="1" destOrd="0" presId="urn:microsoft.com/office/officeart/2005/8/layout/balance1"/>
    <dgm:cxn modelId="{C0080FDC-EB6C-432E-9D3E-2AA9F987F9DB}" type="presParOf" srcId="{6324D600-0876-4693-B723-4346CACC0AB8}" destId="{E0D23D78-1F39-4FD6-933D-F064AD9EEA39}" srcOrd="2" destOrd="0" presId="urn:microsoft.com/office/officeart/2005/8/layout/balance1"/>
    <dgm:cxn modelId="{623A32AE-02AD-4737-98B6-B02B24D18C8B}" type="presParOf" srcId="{6324D600-0876-4693-B723-4346CACC0AB8}" destId="{6EC87D19-B075-4629-B6E2-874470F534A1}" srcOrd="3" destOrd="0" presId="urn:microsoft.com/office/officeart/2005/8/layout/balance1"/>
    <dgm:cxn modelId="{37761D7F-8CF0-4C83-AD8C-9EC7065A6098}" type="presParOf" srcId="{6324D600-0876-4693-B723-4346CACC0AB8}" destId="{D21CD4D6-EDF5-44B5-8B5A-4A03A1F58892}" srcOrd="4" destOrd="0" presId="urn:microsoft.com/office/officeart/2005/8/layout/balance1"/>
    <dgm:cxn modelId="{A37AE05C-4A97-4B47-8C9D-C90C5B88BD34}" type="presParOf" srcId="{6324D600-0876-4693-B723-4346CACC0AB8}" destId="{0640E26A-0D16-4205-8BFD-4EF99E970EEF}" srcOrd="5" destOrd="0" presId="urn:microsoft.com/office/officeart/2005/8/layout/balance1"/>
    <dgm:cxn modelId="{8657ECD4-27EF-4625-BC68-FA16F14EFDDA}" type="presParOf" srcId="{6324D600-0876-4693-B723-4346CACC0AB8}" destId="{C84231F9-F1B6-4C41-B125-E8B7B08F0454}" srcOrd="6" destOrd="0" presId="urn:microsoft.com/office/officeart/2005/8/layout/balance1"/>
    <dgm:cxn modelId="{675B7882-6A27-4DB7-A0D0-A7A4D579792A}" type="presParOf" srcId="{6324D600-0876-4693-B723-4346CACC0AB8}" destId="{48413E72-1D32-4A21-A981-D58CBA57ABB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D65EF7-8AE8-4DE2-B6C9-CDE1DE2BEFAD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301FB9-4950-4B62-8A29-3BCFC78E048E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ea typeface="Times New Roman"/>
            </a:rPr>
            <a:t>« + »  </a:t>
          </a:r>
          <a:endParaRPr lang="ru-RU" b="1" dirty="0"/>
        </a:p>
      </dgm:t>
    </dgm:pt>
    <dgm:pt modelId="{2996990B-0393-4271-8C65-30A494C4B226}" type="parTrans" cxnId="{471BEC85-A146-4748-B61E-9122307C76E8}">
      <dgm:prSet/>
      <dgm:spPr/>
      <dgm:t>
        <a:bodyPr/>
        <a:lstStyle/>
        <a:p>
          <a:endParaRPr lang="ru-RU"/>
        </a:p>
      </dgm:t>
    </dgm:pt>
    <dgm:pt modelId="{4D624748-850A-4635-8215-4995E2CD30F7}" type="sibTrans" cxnId="{471BEC85-A146-4748-B61E-9122307C76E8}">
      <dgm:prSet/>
      <dgm:spPr/>
      <dgm:t>
        <a:bodyPr/>
        <a:lstStyle/>
        <a:p>
          <a:endParaRPr lang="ru-RU"/>
        </a:p>
      </dgm:t>
    </dgm:pt>
    <dgm:pt modelId="{DF96CED0-0C35-476C-8A11-19179D23778B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</a:rPr>
            <a:t>Наличие собственной системы и возможности ее дорабатывать самостоятельно</a:t>
          </a:r>
          <a:endParaRPr lang="ru-RU" sz="1400" dirty="0">
            <a:latin typeface="+mn-lt"/>
          </a:endParaRPr>
        </a:p>
      </dgm:t>
    </dgm:pt>
    <dgm:pt modelId="{2B6BF3CA-8E1A-4760-8501-F2813605FE2A}" type="parTrans" cxnId="{A299355E-6EFC-43CC-AD39-C23869297CFD}">
      <dgm:prSet/>
      <dgm:spPr/>
      <dgm:t>
        <a:bodyPr/>
        <a:lstStyle/>
        <a:p>
          <a:endParaRPr lang="ru-RU"/>
        </a:p>
      </dgm:t>
    </dgm:pt>
    <dgm:pt modelId="{98631750-BBF5-41C7-BAB1-862F4DC28360}" type="sibTrans" cxnId="{A299355E-6EFC-43CC-AD39-C23869297CFD}">
      <dgm:prSet/>
      <dgm:spPr/>
      <dgm:t>
        <a:bodyPr/>
        <a:lstStyle/>
        <a:p>
          <a:endParaRPr lang="ru-RU"/>
        </a:p>
      </dgm:t>
    </dgm:pt>
    <dgm:pt modelId="{4037A91C-D35E-4A03-AE98-A6145AF8D87C}">
      <dgm:prSet phldrT="[Текст]"/>
      <dgm:spPr/>
      <dgm:t>
        <a:bodyPr/>
        <a:lstStyle/>
        <a:p>
          <a:r>
            <a:rPr lang="ru-RU" b="1" smtClean="0">
              <a:latin typeface="Times New Roman"/>
              <a:ea typeface="Times New Roman"/>
            </a:rPr>
            <a:t>« - »</a:t>
          </a:r>
          <a:r>
            <a:rPr lang="ru-RU" smtClean="0">
              <a:latin typeface="Times New Roman"/>
              <a:ea typeface="Times New Roman"/>
            </a:rPr>
            <a:t> </a:t>
          </a:r>
          <a:endParaRPr lang="ru-RU" dirty="0"/>
        </a:p>
      </dgm:t>
    </dgm:pt>
    <dgm:pt modelId="{18518926-99EE-404B-876B-40B670A33503}" type="parTrans" cxnId="{0755EB04-9E39-402F-A18C-AF0FF3B0579B}">
      <dgm:prSet/>
      <dgm:spPr/>
      <dgm:t>
        <a:bodyPr/>
        <a:lstStyle/>
        <a:p>
          <a:endParaRPr lang="ru-RU"/>
        </a:p>
      </dgm:t>
    </dgm:pt>
    <dgm:pt modelId="{C0EF7C38-7D8F-4498-8D46-01664DAA7E56}" type="sibTrans" cxnId="{0755EB04-9E39-402F-A18C-AF0FF3B0579B}">
      <dgm:prSet/>
      <dgm:spPr/>
      <dgm:t>
        <a:bodyPr/>
        <a:lstStyle/>
        <a:p>
          <a:endParaRPr lang="ru-RU"/>
        </a:p>
      </dgm:t>
    </dgm:pt>
    <dgm:pt modelId="{76DF978D-9253-4CEC-9774-1B9236276D10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Затраты на интеграцию, доработку своих учетных систем, поддержку изменений </a:t>
          </a:r>
          <a:r>
            <a:rPr lang="ru-RU" sz="1400" dirty="0" err="1" smtClean="0">
              <a:latin typeface="+mn-lt"/>
            </a:rPr>
            <a:t>Ветис</a:t>
          </a:r>
          <a:r>
            <a:rPr lang="ru-RU" sz="1400" dirty="0" smtClean="0">
              <a:latin typeface="+mn-lt"/>
            </a:rPr>
            <a:t>.</a:t>
          </a:r>
          <a:r>
            <a:rPr lang="en-US" sz="1400" dirty="0" smtClean="0">
              <a:latin typeface="+mn-lt"/>
            </a:rPr>
            <a:t>API</a:t>
          </a:r>
          <a:endParaRPr lang="ru-RU" sz="1400" dirty="0">
            <a:latin typeface="+mn-lt"/>
          </a:endParaRPr>
        </a:p>
      </dgm:t>
    </dgm:pt>
    <dgm:pt modelId="{F7D5B4EF-19AF-4D8B-9B1C-0F1AC9D18F0F}" type="parTrans" cxnId="{C5AFBA04-E9EB-49B3-B2D2-5DD67A9CF8B5}">
      <dgm:prSet/>
      <dgm:spPr/>
      <dgm:t>
        <a:bodyPr/>
        <a:lstStyle/>
        <a:p>
          <a:endParaRPr lang="ru-RU"/>
        </a:p>
      </dgm:t>
    </dgm:pt>
    <dgm:pt modelId="{247922A1-F16D-4F13-8C20-99D91E144B8F}" type="sibTrans" cxnId="{C5AFBA04-E9EB-49B3-B2D2-5DD67A9CF8B5}">
      <dgm:prSet/>
      <dgm:spPr/>
      <dgm:t>
        <a:bodyPr/>
        <a:lstStyle/>
        <a:p>
          <a:endParaRPr lang="ru-RU"/>
        </a:p>
      </dgm:t>
    </dgm:pt>
    <dgm:pt modelId="{4D4BDE16-AC76-4521-88C3-69BBAB1DCDAE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ea typeface="Times New Roman"/>
            </a:rPr>
            <a:t>Требуется штат </a:t>
          </a:r>
          <a:r>
            <a:rPr lang="en-US" sz="1400" dirty="0" smtClean="0">
              <a:latin typeface="+mn-lt"/>
              <a:ea typeface="Times New Roman"/>
            </a:rPr>
            <a:t>IT-</a:t>
          </a:r>
          <a:r>
            <a:rPr lang="ru-RU" sz="1400" dirty="0" smtClean="0">
              <a:latin typeface="+mn-lt"/>
              <a:ea typeface="Times New Roman"/>
            </a:rPr>
            <a:t>специалистов</a:t>
          </a:r>
          <a:endParaRPr lang="ru-RU" sz="1400" dirty="0">
            <a:latin typeface="+mn-lt"/>
          </a:endParaRPr>
        </a:p>
      </dgm:t>
    </dgm:pt>
    <dgm:pt modelId="{F4E2978B-8789-4B74-B8E5-6B5B63F2214A}" type="parTrans" cxnId="{1E643C65-6902-4771-A303-1A6613937162}">
      <dgm:prSet/>
      <dgm:spPr/>
      <dgm:t>
        <a:bodyPr/>
        <a:lstStyle/>
        <a:p>
          <a:endParaRPr lang="ru-RU"/>
        </a:p>
      </dgm:t>
    </dgm:pt>
    <dgm:pt modelId="{C291CABD-2BF4-4F12-A5F9-554D1E3D9712}" type="sibTrans" cxnId="{1E643C65-6902-4771-A303-1A6613937162}">
      <dgm:prSet/>
      <dgm:spPr/>
      <dgm:t>
        <a:bodyPr/>
        <a:lstStyle/>
        <a:p>
          <a:endParaRPr lang="ru-RU"/>
        </a:p>
      </dgm:t>
    </dgm:pt>
    <dgm:pt modelId="{3705BA3F-A9DD-4096-A37E-18200BC73F75}" type="pres">
      <dgm:prSet presAssocID="{ECD65EF7-8AE8-4DE2-B6C9-CDE1DE2BEFA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D12D2-09EE-411F-B8A3-6202BD907186}" type="pres">
      <dgm:prSet presAssocID="{ECD65EF7-8AE8-4DE2-B6C9-CDE1DE2BEFAD}" presName="dummyMaxCanvas" presStyleCnt="0"/>
      <dgm:spPr/>
      <dgm:t>
        <a:bodyPr/>
        <a:lstStyle/>
        <a:p>
          <a:endParaRPr lang="ru-RU"/>
        </a:p>
      </dgm:t>
    </dgm:pt>
    <dgm:pt modelId="{8CBD540C-E5A4-4871-9D9E-149F782F7DA4}" type="pres">
      <dgm:prSet presAssocID="{ECD65EF7-8AE8-4DE2-B6C9-CDE1DE2BEFAD}" presName="parentComposite" presStyleCnt="0"/>
      <dgm:spPr/>
      <dgm:t>
        <a:bodyPr/>
        <a:lstStyle/>
        <a:p>
          <a:endParaRPr lang="ru-RU"/>
        </a:p>
      </dgm:t>
    </dgm:pt>
    <dgm:pt modelId="{1BFFAF72-D1C3-42A0-AC07-846DC4DC624B}" type="pres">
      <dgm:prSet presAssocID="{ECD65EF7-8AE8-4DE2-B6C9-CDE1DE2BEFAD}" presName="parent1" presStyleLbl="alignAccFollowNode1" presStyleIdx="0" presStyleCnt="4" custLinFactNeighborX="-1211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25A4D4E-8F1A-40A0-A885-A58ABDBECFAD}" type="pres">
      <dgm:prSet presAssocID="{ECD65EF7-8AE8-4DE2-B6C9-CDE1DE2BEFAD}" presName="parent2" presStyleLbl="alignAccFollowNode1" presStyleIdx="1" presStyleCnt="4" custLinFactNeighborX="1920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324D600-0876-4693-B723-4346CACC0AB8}" type="pres">
      <dgm:prSet presAssocID="{ECD65EF7-8AE8-4DE2-B6C9-CDE1DE2BEFAD}" presName="childrenComposite" presStyleCnt="0"/>
      <dgm:spPr/>
      <dgm:t>
        <a:bodyPr/>
        <a:lstStyle/>
        <a:p>
          <a:endParaRPr lang="ru-RU"/>
        </a:p>
      </dgm:t>
    </dgm:pt>
    <dgm:pt modelId="{56917B2E-A394-40EC-8614-5A923EF389B8}" type="pres">
      <dgm:prSet presAssocID="{ECD65EF7-8AE8-4DE2-B6C9-CDE1DE2BEFAD}" presName="dummyMaxCanvas_ChildArea" presStyleCnt="0"/>
      <dgm:spPr/>
      <dgm:t>
        <a:bodyPr/>
        <a:lstStyle/>
        <a:p>
          <a:endParaRPr lang="ru-RU"/>
        </a:p>
      </dgm:t>
    </dgm:pt>
    <dgm:pt modelId="{78A53192-7F1F-4891-B3C2-85B06863F3CB}" type="pres">
      <dgm:prSet presAssocID="{ECD65EF7-8AE8-4DE2-B6C9-CDE1DE2BEFAD}" presName="fulcrum" presStyleLbl="alignAccFollowNode1" presStyleIdx="2" presStyleCnt="4" custLinFactNeighborY="-10889"/>
      <dgm:spPr/>
      <dgm:t>
        <a:bodyPr/>
        <a:lstStyle/>
        <a:p>
          <a:endParaRPr lang="ru-RU"/>
        </a:p>
      </dgm:t>
    </dgm:pt>
    <dgm:pt modelId="{62DA8EDA-1DC9-44DE-BA4C-464D03684954}" type="pres">
      <dgm:prSet presAssocID="{ECD65EF7-8AE8-4DE2-B6C9-CDE1DE2BEFAD}" presName="balance_12" presStyleLbl="alignAccFollowNode1" presStyleIdx="3" presStyleCnt="4" custScaleX="159963" custScaleY="129715" custLinFactNeighborY="-2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A5E90-9E67-4C60-85B8-B69AECEF4312}" type="pres">
      <dgm:prSet presAssocID="{ECD65EF7-8AE8-4DE2-B6C9-CDE1DE2BEFAD}" presName="right_12_1" presStyleLbl="node1" presStyleIdx="0" presStyleCnt="3" custScaleX="160643" custScaleY="106829" custLinFactNeighborX="12733" custLinFactNeighborY="-14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D3BFC-5CC4-4D62-8E39-87332F6974A8}" type="pres">
      <dgm:prSet presAssocID="{ECD65EF7-8AE8-4DE2-B6C9-CDE1DE2BEFAD}" presName="right_12_2" presStyleLbl="node1" presStyleIdx="1" presStyleCnt="3" custScaleX="159956" custLinFactNeighborX="11109" custLinFactNeighborY="-1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84BE-F75C-400C-B383-428758107F84}" type="pres">
      <dgm:prSet presAssocID="{ECD65EF7-8AE8-4DE2-B6C9-CDE1DE2BEFAD}" presName="left_12_1" presStyleLbl="node1" presStyleIdx="2" presStyleCnt="3" custScaleX="156342" custScaleY="101232" custLinFactNeighborX="-13028" custLinFactNeighborY="-17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FBA04-E9EB-49B3-B2D2-5DD67A9CF8B5}" srcId="{4037A91C-D35E-4A03-AE98-A6145AF8D87C}" destId="{76DF978D-9253-4CEC-9774-1B9236276D10}" srcOrd="0" destOrd="0" parTransId="{F7D5B4EF-19AF-4D8B-9B1C-0F1AC9D18F0F}" sibTransId="{247922A1-F16D-4F13-8C20-99D91E144B8F}"/>
    <dgm:cxn modelId="{A1AA081E-2067-4443-9313-7366CBA4BB6B}" type="presOf" srcId="{ECD65EF7-8AE8-4DE2-B6C9-CDE1DE2BEFAD}" destId="{3705BA3F-A9DD-4096-A37E-18200BC73F75}" srcOrd="0" destOrd="0" presId="urn:microsoft.com/office/officeart/2005/8/layout/balance1"/>
    <dgm:cxn modelId="{ECE2644D-6EF3-48B1-947F-72F2C80338F6}" type="presOf" srcId="{4037A91C-D35E-4A03-AE98-A6145AF8D87C}" destId="{D25A4D4E-8F1A-40A0-A885-A58ABDBECFAD}" srcOrd="0" destOrd="0" presId="urn:microsoft.com/office/officeart/2005/8/layout/balance1"/>
    <dgm:cxn modelId="{1E643C65-6902-4771-A303-1A6613937162}" srcId="{4037A91C-D35E-4A03-AE98-A6145AF8D87C}" destId="{4D4BDE16-AC76-4521-88C3-69BBAB1DCDAE}" srcOrd="1" destOrd="0" parTransId="{F4E2978B-8789-4B74-B8E5-6B5B63F2214A}" sibTransId="{C291CABD-2BF4-4F12-A5F9-554D1E3D9712}"/>
    <dgm:cxn modelId="{ABF4A834-D47A-4A3C-BBBC-551D3306E8E1}" type="presOf" srcId="{76DF978D-9253-4CEC-9774-1B9236276D10}" destId="{A73A5E90-9E67-4C60-85B8-B69AECEF4312}" srcOrd="0" destOrd="0" presId="urn:microsoft.com/office/officeart/2005/8/layout/balance1"/>
    <dgm:cxn modelId="{471BEC85-A146-4748-B61E-9122307C76E8}" srcId="{ECD65EF7-8AE8-4DE2-B6C9-CDE1DE2BEFAD}" destId="{31301FB9-4950-4B62-8A29-3BCFC78E048E}" srcOrd="0" destOrd="0" parTransId="{2996990B-0393-4271-8C65-30A494C4B226}" sibTransId="{4D624748-850A-4635-8215-4995E2CD30F7}"/>
    <dgm:cxn modelId="{0755EB04-9E39-402F-A18C-AF0FF3B0579B}" srcId="{ECD65EF7-8AE8-4DE2-B6C9-CDE1DE2BEFAD}" destId="{4037A91C-D35E-4A03-AE98-A6145AF8D87C}" srcOrd="1" destOrd="0" parTransId="{18518926-99EE-404B-876B-40B670A33503}" sibTransId="{C0EF7C38-7D8F-4498-8D46-01664DAA7E56}"/>
    <dgm:cxn modelId="{DADE1C2C-C9B9-46DD-AEF5-898A423D2371}" type="presOf" srcId="{DF96CED0-0C35-476C-8A11-19179D23778B}" destId="{2BC484BE-F75C-400C-B383-428758107F84}" srcOrd="0" destOrd="0" presId="urn:microsoft.com/office/officeart/2005/8/layout/balance1"/>
    <dgm:cxn modelId="{F48CF646-01D3-4C04-A4D4-681A36594038}" type="presOf" srcId="{4D4BDE16-AC76-4521-88C3-69BBAB1DCDAE}" destId="{B6BD3BFC-5CC4-4D62-8E39-87332F6974A8}" srcOrd="0" destOrd="0" presId="urn:microsoft.com/office/officeart/2005/8/layout/balance1"/>
    <dgm:cxn modelId="{A299355E-6EFC-43CC-AD39-C23869297CFD}" srcId="{31301FB9-4950-4B62-8A29-3BCFC78E048E}" destId="{DF96CED0-0C35-476C-8A11-19179D23778B}" srcOrd="0" destOrd="0" parTransId="{2B6BF3CA-8E1A-4760-8501-F2813605FE2A}" sibTransId="{98631750-BBF5-41C7-BAB1-862F4DC28360}"/>
    <dgm:cxn modelId="{BDCB448D-2B10-4482-AA72-FF40130A143B}" type="presOf" srcId="{31301FB9-4950-4B62-8A29-3BCFC78E048E}" destId="{1BFFAF72-D1C3-42A0-AC07-846DC4DC624B}" srcOrd="0" destOrd="0" presId="urn:microsoft.com/office/officeart/2005/8/layout/balance1"/>
    <dgm:cxn modelId="{C46FDE79-D756-4BDD-96AA-7E09CC66B10F}" type="presParOf" srcId="{3705BA3F-A9DD-4096-A37E-18200BC73F75}" destId="{95DD12D2-09EE-411F-B8A3-6202BD907186}" srcOrd="0" destOrd="0" presId="urn:microsoft.com/office/officeart/2005/8/layout/balance1"/>
    <dgm:cxn modelId="{DA8D8B6A-3722-4317-B0DD-47E45BE8213E}" type="presParOf" srcId="{3705BA3F-A9DD-4096-A37E-18200BC73F75}" destId="{8CBD540C-E5A4-4871-9D9E-149F782F7DA4}" srcOrd="1" destOrd="0" presId="urn:microsoft.com/office/officeart/2005/8/layout/balance1"/>
    <dgm:cxn modelId="{75FA625C-AC6F-41F0-A1B1-8EBC247A2721}" type="presParOf" srcId="{8CBD540C-E5A4-4871-9D9E-149F782F7DA4}" destId="{1BFFAF72-D1C3-42A0-AC07-846DC4DC624B}" srcOrd="0" destOrd="0" presId="urn:microsoft.com/office/officeart/2005/8/layout/balance1"/>
    <dgm:cxn modelId="{3F6AF16A-4FCE-412C-935E-C9F44FC13F8D}" type="presParOf" srcId="{8CBD540C-E5A4-4871-9D9E-149F782F7DA4}" destId="{D25A4D4E-8F1A-40A0-A885-A58ABDBECFAD}" srcOrd="1" destOrd="0" presId="urn:microsoft.com/office/officeart/2005/8/layout/balance1"/>
    <dgm:cxn modelId="{FE8975EE-CCDA-42CE-84A2-F71140632477}" type="presParOf" srcId="{3705BA3F-A9DD-4096-A37E-18200BC73F75}" destId="{6324D600-0876-4693-B723-4346CACC0AB8}" srcOrd="2" destOrd="0" presId="urn:microsoft.com/office/officeart/2005/8/layout/balance1"/>
    <dgm:cxn modelId="{3FBDC495-6E42-4FCC-969D-816E3E122A38}" type="presParOf" srcId="{6324D600-0876-4693-B723-4346CACC0AB8}" destId="{56917B2E-A394-40EC-8614-5A923EF389B8}" srcOrd="0" destOrd="0" presId="urn:microsoft.com/office/officeart/2005/8/layout/balance1"/>
    <dgm:cxn modelId="{0E967D15-8682-4D53-BC42-346A201116AE}" type="presParOf" srcId="{6324D600-0876-4693-B723-4346CACC0AB8}" destId="{78A53192-7F1F-4891-B3C2-85B06863F3CB}" srcOrd="1" destOrd="0" presId="urn:microsoft.com/office/officeart/2005/8/layout/balance1"/>
    <dgm:cxn modelId="{F51ED625-4FD0-41FB-99CB-408FA1EE4ED9}" type="presParOf" srcId="{6324D600-0876-4693-B723-4346CACC0AB8}" destId="{62DA8EDA-1DC9-44DE-BA4C-464D03684954}" srcOrd="2" destOrd="0" presId="urn:microsoft.com/office/officeart/2005/8/layout/balance1"/>
    <dgm:cxn modelId="{B13824D6-3308-4E9C-A748-2998A814C39B}" type="presParOf" srcId="{6324D600-0876-4693-B723-4346CACC0AB8}" destId="{A73A5E90-9E67-4C60-85B8-B69AECEF4312}" srcOrd="3" destOrd="0" presId="urn:microsoft.com/office/officeart/2005/8/layout/balance1"/>
    <dgm:cxn modelId="{9E43737B-2842-43B2-A354-C0E2572BBA49}" type="presParOf" srcId="{6324D600-0876-4693-B723-4346CACC0AB8}" destId="{B6BD3BFC-5CC4-4D62-8E39-87332F6974A8}" srcOrd="4" destOrd="0" presId="urn:microsoft.com/office/officeart/2005/8/layout/balance1"/>
    <dgm:cxn modelId="{712FC883-DBA4-421C-BA98-6616E119D718}" type="presParOf" srcId="{6324D600-0876-4693-B723-4346CACC0AB8}" destId="{2BC484BE-F75C-400C-B383-428758107F84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69B7A-B0E3-A24B-BA1F-6C0ABA0DA332}">
      <dsp:nvSpPr>
        <dsp:cNvPr id="0" name=""/>
        <dsp:cNvSpPr/>
      </dsp:nvSpPr>
      <dsp:spPr>
        <a:xfrm>
          <a:off x="-5495526" y="-841412"/>
          <a:ext cx="6543365" cy="6543365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3175" cap="flat" cmpd="sng" algn="ctr">
          <a:solidFill>
            <a:srgbClr val="535353"/>
          </a:solidFill>
          <a:prstDash val="dot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4B19F-99F2-6548-93A4-A9342BBE2482}">
      <dsp:nvSpPr>
        <dsp:cNvPr id="0" name=""/>
        <dsp:cNvSpPr/>
      </dsp:nvSpPr>
      <dsp:spPr>
        <a:xfrm>
          <a:off x="525910" y="232900"/>
          <a:ext cx="5099170" cy="607761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1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b="1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 лет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в </a:t>
          </a:r>
          <a:r>
            <a:rPr lang="en-US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IT-</a:t>
          </a: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отрасли</a:t>
          </a:r>
          <a:endParaRPr lang="ru-RU" sz="1700" b="0" kern="12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25910" y="232900"/>
        <a:ext cx="5099170" cy="607761"/>
      </dsp:txXfrm>
    </dsp:sp>
    <dsp:sp modelId="{F0C1C5E9-5702-124E-A937-44C3F2C799DE}">
      <dsp:nvSpPr>
        <dsp:cNvPr id="0" name=""/>
        <dsp:cNvSpPr/>
      </dsp:nvSpPr>
      <dsp:spPr>
        <a:xfrm>
          <a:off x="78292" y="227716"/>
          <a:ext cx="759702" cy="75970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9945-5ECB-1141-A83C-F8E16E18C0AA}">
      <dsp:nvSpPr>
        <dsp:cNvPr id="0" name=""/>
        <dsp:cNvSpPr/>
      </dsp:nvSpPr>
      <dsp:spPr>
        <a:xfrm>
          <a:off x="893647" y="1215037"/>
          <a:ext cx="4663666" cy="607761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1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87</a:t>
          </a:r>
          <a:r>
            <a:rPr lang="en-US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офисов в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5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странах мира</a:t>
          </a:r>
          <a:endParaRPr lang="ru-RU" sz="1700" kern="12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93647" y="1215037"/>
        <a:ext cx="4663666" cy="607761"/>
      </dsp:txXfrm>
    </dsp:sp>
    <dsp:sp modelId="{2CFE9785-A712-C24A-AE72-58CFDFCA527B}">
      <dsp:nvSpPr>
        <dsp:cNvPr id="0" name=""/>
        <dsp:cNvSpPr/>
      </dsp:nvSpPr>
      <dsp:spPr>
        <a:xfrm>
          <a:off x="513796" y="1139067"/>
          <a:ext cx="759702" cy="759702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rgbClr val="D9D9D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AC234-18A1-E54D-814C-2B0C7C8033D8}">
      <dsp:nvSpPr>
        <dsp:cNvPr id="0" name=""/>
        <dsp:cNvSpPr/>
      </dsp:nvSpPr>
      <dsp:spPr>
        <a:xfrm>
          <a:off x="1027312" y="2126389"/>
          <a:ext cx="4530001" cy="607761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1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50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собственных </a:t>
          </a:r>
          <a:r>
            <a:rPr lang="en-US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IT</a:t>
          </a: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-решений</a:t>
          </a:r>
          <a:endParaRPr lang="ru-RU" sz="1700" kern="12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027312" y="2126389"/>
        <a:ext cx="4530001" cy="607761"/>
      </dsp:txXfrm>
    </dsp:sp>
    <dsp:sp modelId="{F293FF11-7B6A-D441-AFDB-FA1ED5518759}">
      <dsp:nvSpPr>
        <dsp:cNvPr id="0" name=""/>
        <dsp:cNvSpPr/>
      </dsp:nvSpPr>
      <dsp:spPr>
        <a:xfrm>
          <a:off x="647461" y="2050418"/>
          <a:ext cx="759702" cy="759702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rgbClr val="D9D9D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6831C-DC35-8A4B-8C42-D13046F157AE}">
      <dsp:nvSpPr>
        <dsp:cNvPr id="0" name=""/>
        <dsp:cNvSpPr/>
      </dsp:nvSpPr>
      <dsp:spPr>
        <a:xfrm>
          <a:off x="893647" y="3037740"/>
          <a:ext cx="4663666" cy="607761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1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Более</a:t>
          </a:r>
          <a:r>
            <a:rPr lang="ru-RU" sz="1700" kern="1200" dirty="0" smtClean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220 000</a:t>
          </a:r>
          <a:r>
            <a:rPr lang="ru-RU" sz="1700" b="1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успешных внедрений</a:t>
          </a:r>
          <a:endParaRPr lang="ru-RU" sz="1700" kern="12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93647" y="3037740"/>
        <a:ext cx="4663666" cy="607761"/>
      </dsp:txXfrm>
    </dsp:sp>
    <dsp:sp modelId="{70DFE9F7-D16B-7546-AF19-F0C74C4C5A10}">
      <dsp:nvSpPr>
        <dsp:cNvPr id="0" name=""/>
        <dsp:cNvSpPr/>
      </dsp:nvSpPr>
      <dsp:spPr>
        <a:xfrm>
          <a:off x="513796" y="2961770"/>
          <a:ext cx="759702" cy="759702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rgbClr val="D9D9D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DCB88-B0CB-794A-86A4-0F149C256CCE}">
      <dsp:nvSpPr>
        <dsp:cNvPr id="0" name=""/>
        <dsp:cNvSpPr/>
      </dsp:nvSpPr>
      <dsp:spPr>
        <a:xfrm>
          <a:off x="458143" y="3949091"/>
          <a:ext cx="5099170" cy="607761"/>
        </a:xfrm>
        <a:prstGeom prst="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41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Техподдержка пользователей</a:t>
          </a:r>
          <a:r>
            <a:rPr lang="ru-RU" sz="1700" b="0" kern="12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/>
          </a:r>
          <a:br>
            <a:rPr lang="ru-RU" sz="1700" b="0" kern="12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</a:b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24</a:t>
          </a:r>
          <a:r>
            <a:rPr lang="ru-RU" sz="1700" b="0" kern="12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часа</a:t>
          </a:r>
          <a:r>
            <a:rPr lang="ru-RU" sz="1700" b="0" kern="12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ru-RU" sz="1700" b="1" kern="1200" dirty="0" smtClean="0">
              <a:solidFill>
                <a:srgbClr val="D81E9E"/>
              </a:solidFill>
              <a:latin typeface="Helvetica" panose="020B0604020202020204" pitchFamily="34" charset="0"/>
              <a:cs typeface="Helvetica" panose="020B0604020202020204" pitchFamily="34" charset="0"/>
            </a:rPr>
            <a:t>7</a:t>
          </a:r>
          <a:r>
            <a:rPr lang="ru-RU" sz="1700" b="0" kern="1200" dirty="0" smtClean="0">
              <a:solidFill>
                <a:srgbClr val="535353"/>
              </a:solidFill>
              <a:latin typeface="Helvetica" panose="020B0604020202020204" pitchFamily="34" charset="0"/>
              <a:cs typeface="Helvetica" panose="020B0604020202020204" pitchFamily="34" charset="0"/>
            </a:rPr>
            <a:t> дней в неделю</a:t>
          </a:r>
          <a:endParaRPr lang="ru-RU" sz="1700" b="0" kern="1200" dirty="0">
            <a:solidFill>
              <a:srgbClr val="535353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58143" y="3949091"/>
        <a:ext cx="5099170" cy="607761"/>
      </dsp:txXfrm>
    </dsp:sp>
    <dsp:sp modelId="{5FF5AF56-C900-9042-A8C5-6C79D1091DDA}">
      <dsp:nvSpPr>
        <dsp:cNvPr id="0" name=""/>
        <dsp:cNvSpPr/>
      </dsp:nvSpPr>
      <dsp:spPr>
        <a:xfrm>
          <a:off x="78292" y="3873121"/>
          <a:ext cx="759702" cy="759702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rgbClr val="D9D9D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E108-95A8-4014-909C-649562322546}">
      <dsp:nvSpPr>
        <dsp:cNvPr id="0" name=""/>
        <dsp:cNvSpPr/>
      </dsp:nvSpPr>
      <dsp:spPr>
        <a:xfrm>
          <a:off x="307851" y="-6241"/>
          <a:ext cx="7373616" cy="12487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Правила и порядок оформления ВСД и регистрации во ФГИС «Меркурий», а также категории прав пользователей описаны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приказе Министерства сельского хозяйства РФ от 27 декабря 2016 г. N 589</a:t>
          </a:r>
          <a:endParaRPr lang="ru-RU" sz="2000" kern="1200" dirty="0"/>
        </a:p>
      </dsp:txBody>
      <dsp:txXfrm>
        <a:off x="344425" y="30333"/>
        <a:ext cx="5861346" cy="1175572"/>
      </dsp:txXfrm>
    </dsp:sp>
    <dsp:sp modelId="{AD4F48E9-275A-48AB-A471-3EB95D97C52B}">
      <dsp:nvSpPr>
        <dsp:cNvPr id="0" name=""/>
        <dsp:cNvSpPr/>
      </dsp:nvSpPr>
      <dsp:spPr>
        <a:xfrm>
          <a:off x="1039615" y="1311859"/>
          <a:ext cx="6993332" cy="122651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Список подконтрольных товаров подлежащих сопровождению ВСД указан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</a:t>
          </a:r>
          <a:r>
            <a:rPr lang="ru-RU" sz="2000" b="1" kern="1200" dirty="0" smtClean="0"/>
            <a:t>приказе Министерства сельского хозяйства РФ от 18 декабря 2015 г. N 648</a:t>
          </a:r>
          <a:endParaRPr lang="ru-RU" sz="2000" kern="1200" dirty="0"/>
        </a:p>
      </dsp:txBody>
      <dsp:txXfrm>
        <a:off x="1075539" y="1347783"/>
        <a:ext cx="5532910" cy="1154671"/>
      </dsp:txXfrm>
    </dsp:sp>
    <dsp:sp modelId="{D08E2150-620C-412E-BEE3-9847AB48AD87}">
      <dsp:nvSpPr>
        <dsp:cNvPr id="0" name=""/>
        <dsp:cNvSpPr/>
      </dsp:nvSpPr>
      <dsp:spPr>
        <a:xfrm>
          <a:off x="1687662" y="2629948"/>
          <a:ext cx="6688227" cy="127092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Список подконтрольных товаров, на которые могут оформить ВСД аттестованные специалисты указан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приказе Министерства сельского хозяйства РФ от 18 декабря 2015 г. N 647</a:t>
          </a:r>
          <a:endParaRPr lang="ru-RU" sz="2000" kern="1200" dirty="0"/>
        </a:p>
      </dsp:txBody>
      <dsp:txXfrm>
        <a:off x="1724886" y="2667172"/>
        <a:ext cx="5294145" cy="1196474"/>
      </dsp:txXfrm>
    </dsp:sp>
    <dsp:sp modelId="{2CC7EA69-0721-4CB5-9814-8EC76480C0E3}">
      <dsp:nvSpPr>
        <dsp:cNvPr id="0" name=""/>
        <dsp:cNvSpPr/>
      </dsp:nvSpPr>
      <dsp:spPr>
        <a:xfrm>
          <a:off x="2172724" y="4023672"/>
          <a:ext cx="6684259" cy="132086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Список подконтрольных товаров, на которые могут оформить ВСД уполномоченные лица организации(без </a:t>
          </a:r>
          <a:r>
            <a:rPr lang="ru-RU" sz="1500" kern="1200" dirty="0" err="1" smtClean="0"/>
            <a:t>вет</a:t>
          </a:r>
          <a:r>
            <a:rPr lang="ru-RU" sz="1500" kern="1200" dirty="0" smtClean="0"/>
            <a:t>. образования) указан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приказе Министерства сельского хозяйства РФ от 18 декабря 2015 г. N 646</a:t>
          </a:r>
          <a:endParaRPr lang="ru-RU" sz="2000" kern="1200" dirty="0"/>
        </a:p>
      </dsp:txBody>
      <dsp:txXfrm>
        <a:off x="2211411" y="4062359"/>
        <a:ext cx="5279679" cy="1243495"/>
      </dsp:txXfrm>
    </dsp:sp>
    <dsp:sp modelId="{BDA5E33E-5C71-4895-9366-70D333B5DF2E}">
      <dsp:nvSpPr>
        <dsp:cNvPr id="0" name=""/>
        <dsp:cNvSpPr/>
      </dsp:nvSpPr>
      <dsp:spPr>
        <a:xfrm>
          <a:off x="6344120" y="941191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27152" y="941191"/>
        <a:ext cx="447410" cy="612139"/>
      </dsp:txXfrm>
    </dsp:sp>
    <dsp:sp modelId="{1A00DC6F-3ACD-4F34-B4F4-ECAA3B117303}">
      <dsp:nvSpPr>
        <dsp:cNvPr id="0" name=""/>
        <dsp:cNvSpPr/>
      </dsp:nvSpPr>
      <dsp:spPr>
        <a:xfrm>
          <a:off x="6821959" y="2366465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04991" y="2366465"/>
        <a:ext cx="447410" cy="612139"/>
      </dsp:txXfrm>
    </dsp:sp>
    <dsp:sp modelId="{519CE1EF-096C-4E68-95AE-10B0FE24973D}">
      <dsp:nvSpPr>
        <dsp:cNvPr id="0" name=""/>
        <dsp:cNvSpPr/>
      </dsp:nvSpPr>
      <dsp:spPr>
        <a:xfrm>
          <a:off x="7398027" y="3734617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581059" y="3734617"/>
        <a:ext cx="447410" cy="612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AF72-D1C3-42A0-AC07-846DC4DC624B}">
      <dsp:nvSpPr>
        <dsp:cNvPr id="0" name=""/>
        <dsp:cNvSpPr/>
      </dsp:nvSpPr>
      <dsp:spPr>
        <a:xfrm>
          <a:off x="2528912" y="0"/>
          <a:ext cx="1373912" cy="76328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/>
              <a:ea typeface="Times New Roman"/>
            </a:rPr>
            <a:t>« + »  </a:t>
          </a:r>
          <a:endParaRPr lang="ru-RU" sz="3300" b="1" kern="1200" dirty="0"/>
        </a:p>
      </dsp:txBody>
      <dsp:txXfrm>
        <a:off x="2551268" y="22356"/>
        <a:ext cx="1329200" cy="718572"/>
      </dsp:txXfrm>
    </dsp:sp>
    <dsp:sp modelId="{D25A4D4E-8F1A-40A0-A885-A58ABDBECFAD}">
      <dsp:nvSpPr>
        <dsp:cNvPr id="0" name=""/>
        <dsp:cNvSpPr/>
      </dsp:nvSpPr>
      <dsp:spPr>
        <a:xfrm>
          <a:off x="4971419" y="0"/>
          <a:ext cx="1373912" cy="7632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/>
              <a:ea typeface="Times New Roman"/>
            </a:rPr>
            <a:t>« - »</a:t>
          </a:r>
          <a:r>
            <a:rPr lang="ru-RU" sz="3300" kern="1200" dirty="0" smtClean="0">
              <a:latin typeface="Times New Roman"/>
              <a:ea typeface="Times New Roman"/>
            </a:rPr>
            <a:t> </a:t>
          </a:r>
          <a:endParaRPr lang="ru-RU" sz="3300" kern="1200" dirty="0"/>
        </a:p>
      </dsp:txBody>
      <dsp:txXfrm>
        <a:off x="4993775" y="22356"/>
        <a:ext cx="1329200" cy="718572"/>
      </dsp:txXfrm>
    </dsp:sp>
    <dsp:sp modelId="{78A53192-7F1F-4891-B3C2-85B06863F3CB}">
      <dsp:nvSpPr>
        <dsp:cNvPr id="0" name=""/>
        <dsp:cNvSpPr/>
      </dsp:nvSpPr>
      <dsp:spPr>
        <a:xfrm>
          <a:off x="4042880" y="3243960"/>
          <a:ext cx="572463" cy="572463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23D78-1F39-4FD6-933D-F064AD9EEA39}">
      <dsp:nvSpPr>
        <dsp:cNvPr id="0" name=""/>
        <dsp:cNvSpPr/>
      </dsp:nvSpPr>
      <dsp:spPr>
        <a:xfrm rot="240000">
          <a:off x="1902384" y="2915903"/>
          <a:ext cx="4853454" cy="3393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87D19-B075-4629-B6E2-874470F534A1}">
      <dsp:nvSpPr>
        <dsp:cNvPr id="0" name=""/>
        <dsp:cNvSpPr/>
      </dsp:nvSpPr>
      <dsp:spPr>
        <a:xfrm rot="240000">
          <a:off x="4239160" y="2541976"/>
          <a:ext cx="2747153" cy="452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Увеличение финансовых затрат на логистику</a:t>
          </a:r>
          <a:endParaRPr lang="ru-RU" sz="1400" kern="1200" dirty="0">
            <a:latin typeface="+mn-lt"/>
          </a:endParaRPr>
        </a:p>
      </dsp:txBody>
      <dsp:txXfrm>
        <a:off x="4261234" y="2564050"/>
        <a:ext cx="2703005" cy="408031"/>
      </dsp:txXfrm>
    </dsp:sp>
    <dsp:sp modelId="{D21CD4D6-EDF5-44B5-8B5A-4A03A1F58892}">
      <dsp:nvSpPr>
        <dsp:cNvPr id="0" name=""/>
        <dsp:cNvSpPr/>
      </dsp:nvSpPr>
      <dsp:spPr>
        <a:xfrm rot="240000">
          <a:off x="4277488" y="2007907"/>
          <a:ext cx="2746825" cy="5127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Увеличение времени или числа сотрудников склада, логистики</a:t>
          </a:r>
          <a:endParaRPr lang="ru-RU" sz="1400" kern="1200" dirty="0">
            <a:latin typeface="+mn-lt"/>
          </a:endParaRPr>
        </a:p>
      </dsp:txBody>
      <dsp:txXfrm>
        <a:off x="4302520" y="2032939"/>
        <a:ext cx="2696761" cy="462717"/>
      </dsp:txXfrm>
    </dsp:sp>
    <dsp:sp modelId="{0640E26A-0D16-4205-8BFD-4EF99E970EEF}">
      <dsp:nvSpPr>
        <dsp:cNvPr id="0" name=""/>
        <dsp:cNvSpPr/>
      </dsp:nvSpPr>
      <dsp:spPr>
        <a:xfrm rot="240000">
          <a:off x="4315078" y="1538610"/>
          <a:ext cx="2747973" cy="4438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Увеличение  времени на оформление ВСД</a:t>
          </a:r>
          <a:endParaRPr lang="ru-RU" sz="1400" kern="1200" dirty="0">
            <a:latin typeface="+mn-lt"/>
          </a:endParaRPr>
        </a:p>
      </dsp:txBody>
      <dsp:txXfrm>
        <a:off x="4336744" y="1560276"/>
        <a:ext cx="2704641" cy="400506"/>
      </dsp:txXfrm>
    </dsp:sp>
    <dsp:sp modelId="{C84231F9-F1B6-4C41-B125-E8B7B08F0454}">
      <dsp:nvSpPr>
        <dsp:cNvPr id="0" name=""/>
        <dsp:cNvSpPr/>
      </dsp:nvSpPr>
      <dsp:spPr>
        <a:xfrm rot="240000">
          <a:off x="4353159" y="1016469"/>
          <a:ext cx="2748141" cy="4805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Дублирование  информации в учетные системы</a:t>
          </a:r>
          <a:endParaRPr lang="ru-RU" sz="1400" kern="1200" dirty="0">
            <a:latin typeface="+mn-lt"/>
          </a:endParaRPr>
        </a:p>
      </dsp:txBody>
      <dsp:txXfrm>
        <a:off x="4376619" y="1039929"/>
        <a:ext cx="2701221" cy="433664"/>
      </dsp:txXfrm>
    </dsp:sp>
    <dsp:sp modelId="{48413E72-1D32-4A21-A981-D58CBA57ABB1}">
      <dsp:nvSpPr>
        <dsp:cNvPr id="0" name=""/>
        <dsp:cNvSpPr/>
      </dsp:nvSpPr>
      <dsp:spPr>
        <a:xfrm rot="240000">
          <a:off x="1622535" y="1684486"/>
          <a:ext cx="2574977" cy="11245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Никаких дополнительных затрат на информационные системы, но не решает ни одну из возникающих проблем предприятия</a:t>
          </a:r>
          <a:endParaRPr lang="ru-RU" sz="1400" kern="1200" dirty="0">
            <a:latin typeface="+mn-lt"/>
          </a:endParaRPr>
        </a:p>
      </dsp:txBody>
      <dsp:txXfrm>
        <a:off x="1677431" y="1739382"/>
        <a:ext cx="2465185" cy="1014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AF72-D1C3-42A0-AC07-846DC4DC624B}">
      <dsp:nvSpPr>
        <dsp:cNvPr id="0" name=""/>
        <dsp:cNvSpPr/>
      </dsp:nvSpPr>
      <dsp:spPr>
        <a:xfrm>
          <a:off x="2591847" y="0"/>
          <a:ext cx="1410086" cy="783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/>
              <a:ea typeface="Times New Roman"/>
            </a:rPr>
            <a:t>« + »  </a:t>
          </a:r>
          <a:endParaRPr lang="ru-RU" sz="3400" b="1" kern="1200" dirty="0"/>
        </a:p>
      </dsp:txBody>
      <dsp:txXfrm>
        <a:off x="2614791" y="22944"/>
        <a:ext cx="1364198" cy="737493"/>
      </dsp:txXfrm>
    </dsp:sp>
    <dsp:sp modelId="{D25A4D4E-8F1A-40A0-A885-A58ABDBECFAD}">
      <dsp:nvSpPr>
        <dsp:cNvPr id="0" name=""/>
        <dsp:cNvSpPr/>
      </dsp:nvSpPr>
      <dsp:spPr>
        <a:xfrm>
          <a:off x="5070180" y="0"/>
          <a:ext cx="1410086" cy="7833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Times New Roman"/>
              <a:ea typeface="Times New Roman"/>
            </a:rPr>
            <a:t>« - »</a:t>
          </a:r>
          <a:r>
            <a:rPr lang="ru-RU" sz="3400" kern="1200" smtClean="0">
              <a:latin typeface="Times New Roman"/>
              <a:ea typeface="Times New Roman"/>
            </a:rPr>
            <a:t> </a:t>
          </a:r>
          <a:endParaRPr lang="ru-RU" sz="3400" kern="1200" dirty="0"/>
        </a:p>
      </dsp:txBody>
      <dsp:txXfrm>
        <a:off x="5093124" y="22944"/>
        <a:ext cx="1364198" cy="737493"/>
      </dsp:txXfrm>
    </dsp:sp>
    <dsp:sp modelId="{78A53192-7F1F-4891-B3C2-85B06863F3CB}">
      <dsp:nvSpPr>
        <dsp:cNvPr id="0" name=""/>
        <dsp:cNvSpPr/>
      </dsp:nvSpPr>
      <dsp:spPr>
        <a:xfrm>
          <a:off x="4192280" y="3265394"/>
          <a:ext cx="587536" cy="587536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A8EDA-1DC9-44DE-BA4C-464D03684954}">
      <dsp:nvSpPr>
        <dsp:cNvPr id="0" name=""/>
        <dsp:cNvSpPr/>
      </dsp:nvSpPr>
      <dsp:spPr>
        <a:xfrm rot="240000">
          <a:off x="2198982" y="2921609"/>
          <a:ext cx="4574132" cy="3198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A5E90-9E67-4C60-85B8-B69AECEF4312}">
      <dsp:nvSpPr>
        <dsp:cNvPr id="0" name=""/>
        <dsp:cNvSpPr/>
      </dsp:nvSpPr>
      <dsp:spPr>
        <a:xfrm rot="240000">
          <a:off x="4549882" y="1912812"/>
          <a:ext cx="2374485" cy="10420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Затраты на интеграцию, доработку своих учетных систем, поддержку изменений </a:t>
          </a:r>
          <a:r>
            <a:rPr lang="ru-RU" sz="1400" kern="1200" dirty="0" err="1" smtClean="0">
              <a:latin typeface="+mn-lt"/>
            </a:rPr>
            <a:t>Ветис</a:t>
          </a:r>
          <a:r>
            <a:rPr lang="ru-RU" sz="1400" kern="1200" dirty="0" smtClean="0">
              <a:latin typeface="+mn-lt"/>
            </a:rPr>
            <a:t>.</a:t>
          </a:r>
          <a:r>
            <a:rPr lang="en-US" sz="1400" kern="1200" dirty="0" smtClean="0">
              <a:latin typeface="+mn-lt"/>
            </a:rPr>
            <a:t>API</a:t>
          </a:r>
          <a:endParaRPr lang="ru-RU" sz="1400" kern="1200" dirty="0">
            <a:latin typeface="+mn-lt"/>
          </a:endParaRPr>
        </a:p>
      </dsp:txBody>
      <dsp:txXfrm>
        <a:off x="4600749" y="1963679"/>
        <a:ext cx="2272751" cy="940273"/>
      </dsp:txXfrm>
    </dsp:sp>
    <dsp:sp modelId="{B6BD3BFC-5CC4-4D62-8E39-87332F6974A8}">
      <dsp:nvSpPr>
        <dsp:cNvPr id="0" name=""/>
        <dsp:cNvSpPr/>
      </dsp:nvSpPr>
      <dsp:spPr>
        <a:xfrm rot="240000">
          <a:off x="4606085" y="927439"/>
          <a:ext cx="2369394" cy="9651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ea typeface="Times New Roman"/>
            </a:rPr>
            <a:t>Требуется штат </a:t>
          </a:r>
          <a:r>
            <a:rPr lang="en-US" sz="1400" kern="1200" dirty="0" smtClean="0">
              <a:latin typeface="+mn-lt"/>
              <a:ea typeface="Times New Roman"/>
            </a:rPr>
            <a:t>IT-</a:t>
          </a:r>
          <a:r>
            <a:rPr lang="ru-RU" sz="1400" kern="1200" dirty="0" smtClean="0">
              <a:latin typeface="+mn-lt"/>
              <a:ea typeface="Times New Roman"/>
            </a:rPr>
            <a:t>специалистов</a:t>
          </a:r>
          <a:endParaRPr lang="ru-RU" sz="1400" kern="1200" dirty="0">
            <a:latin typeface="+mn-lt"/>
          </a:endParaRPr>
        </a:p>
      </dsp:txBody>
      <dsp:txXfrm>
        <a:off x="4653199" y="974553"/>
        <a:ext cx="2275166" cy="870911"/>
      </dsp:txXfrm>
    </dsp:sp>
    <dsp:sp modelId="{2BC484BE-F75C-400C-B383-428758107F84}">
      <dsp:nvSpPr>
        <dsp:cNvPr id="0" name=""/>
        <dsp:cNvSpPr/>
      </dsp:nvSpPr>
      <dsp:spPr>
        <a:xfrm rot="240000">
          <a:off x="2171868" y="1766795"/>
          <a:ext cx="2313086" cy="9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Наличие собственной системы и возможности ее дорабатывать самостоятельно</a:t>
          </a:r>
          <a:endParaRPr lang="ru-RU" sz="1400" kern="1200" dirty="0">
            <a:latin typeface="+mn-lt"/>
          </a:endParaRPr>
        </a:p>
      </dsp:txBody>
      <dsp:txXfrm>
        <a:off x="2219855" y="1814782"/>
        <a:ext cx="2217112" cy="88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27EC5-143C-460A-9997-294ABF40ECDF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CF11D-0ABB-456D-B036-88939395A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9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848BA7-A923-4AE6-838C-05C6C751AD37}" type="slidenum">
              <a:rPr lang="ru-RU" altLang="ru-RU" sz="1200" smtClean="0">
                <a:latin typeface="Times New Roman" panose="02020603050405020304" pitchFamily="18" charset="0"/>
              </a:rPr>
              <a:pPr/>
              <a:t>5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5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97A44-9739-4DE9-83EC-42FC44DAB4AC}" type="slidenum">
              <a:rPr lang="ru-RU" altLang="ru-RU" sz="1200" smtClean="0">
                <a:latin typeface="Times New Roman" panose="02020603050405020304" pitchFamily="18" charset="0"/>
              </a:rPr>
              <a:pPr/>
              <a:t>14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8732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A0F1D-85C2-420C-A02B-60321F6F5F64}" type="slidenum">
              <a:rPr lang="ru-RU" altLang="ru-RU" sz="1200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3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EABFF-B5F6-40CD-941E-077441DC59A0}" type="slidenum">
              <a:rPr lang="ru-RU" altLang="ru-RU" sz="1200" smtClean="0">
                <a:latin typeface="Times New Roman" panose="02020603050405020304" pitchFamily="18" charset="0"/>
              </a:rPr>
              <a:pPr/>
              <a:t>16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9FD5E-C593-4FA5-A4F6-4657855F4F09}" type="slidenum">
              <a:rPr lang="ru-RU" altLang="ru-RU" sz="1200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A7CAE-33D1-4DED-8C4A-B70E0882D354}" type="slidenum">
              <a:rPr lang="ru-RU" altLang="ru-RU" sz="1200" smtClean="0">
                <a:latin typeface="Times New Roman" panose="02020603050405020304" pitchFamily="18" charset="0"/>
              </a:rPr>
              <a:pPr/>
              <a:t>18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3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838595-4F64-4F7D-ABC6-FD7BCF33199A}" type="slidenum">
              <a:rPr lang="ru-RU" altLang="ru-RU" sz="1200" smtClean="0">
                <a:latin typeface="Times New Roman" panose="02020603050405020304" pitchFamily="18" charset="0"/>
              </a:rPr>
              <a:pPr/>
              <a:t>19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9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8FF1AE-5EA7-4FA5-9CC7-B0F90616BDF4}" type="slidenum">
              <a:rPr lang="ru-RU" altLang="ru-RU" sz="1200" smtClean="0">
                <a:latin typeface="Times New Roman" panose="02020603050405020304" pitchFamily="18" charset="0"/>
              </a:rPr>
              <a:pPr/>
              <a:t>20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3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5D9A8-E2DB-4F9D-AE31-9D4AB8D0CB18}" type="slidenum">
              <a:rPr lang="ru-RU" altLang="ru-RU" sz="1200" smtClean="0">
                <a:latin typeface="Times New Roman" panose="02020603050405020304" pitchFamily="18" charset="0"/>
              </a:rPr>
              <a:pPr/>
              <a:t>21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598A4B-B9CA-458D-8D5D-73113E8B3255}" type="slidenum">
              <a:rPr lang="ru-RU" altLang="ru-RU" sz="1200" smtClean="0">
                <a:latin typeface="Times New Roman" panose="02020603050405020304" pitchFamily="18" charset="0"/>
              </a:rPr>
              <a:pPr/>
              <a:t>22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8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23E6-BA27-4B00-AA33-93C28849D14E}" type="slidenum">
              <a:rPr lang="ru-RU" altLang="ru-RU" sz="1200" smtClean="0">
                <a:latin typeface="Times New Roman" panose="02020603050405020304" pitchFamily="18" charset="0"/>
              </a:rPr>
              <a:pPr/>
              <a:t>23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091718-E2EC-4D37-AA52-505A64442090}" type="slidenum">
              <a:rPr lang="ru-RU" altLang="ru-RU" sz="1200" smtClean="0">
                <a:latin typeface="Times New Roman" panose="02020603050405020304" pitchFamily="18" charset="0"/>
              </a:rPr>
              <a:pPr/>
              <a:t>6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8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F270F-0D8A-440F-BADD-1B9E679C698A}" type="slidenum">
              <a:rPr lang="ru-RU" altLang="ru-RU" sz="1200" smtClean="0">
                <a:latin typeface="Times New Roman" panose="02020603050405020304" pitchFamily="18" charset="0"/>
              </a:rPr>
              <a:pPr/>
              <a:t>24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79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4DABD-8985-4C1A-B676-673C9FD459FA}" type="slidenum">
              <a:rPr lang="ru-RU" altLang="ru-RU" sz="1200" smtClean="0">
                <a:latin typeface="Times New Roman" panose="02020603050405020304" pitchFamily="18" charset="0"/>
              </a:rPr>
              <a:pPr/>
              <a:t>25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55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48A516-09DE-4714-AEC0-1261D9170007}" type="slidenum">
              <a:rPr lang="ru-RU" altLang="ru-RU" sz="1200" smtClean="0">
                <a:latin typeface="Times New Roman" panose="02020603050405020304" pitchFamily="18" charset="0"/>
              </a:rPr>
              <a:pPr/>
              <a:t>26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1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7EFBD-F091-4854-814C-6C0F54832DC0}" type="slidenum">
              <a:rPr lang="ru-RU" altLang="ru-RU" sz="1200" smtClean="0">
                <a:latin typeface="Times New Roman" panose="02020603050405020304" pitchFamily="18" charset="0"/>
              </a:rPr>
              <a:pPr/>
              <a:t>27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1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1E2947-F93A-4EAA-9159-6C0CD6365213}" type="slidenum">
              <a:rPr lang="ru-RU" altLang="ru-RU" sz="1200" smtClean="0">
                <a:latin typeface="Times New Roman" panose="02020603050405020304" pitchFamily="18" charset="0"/>
              </a:rPr>
              <a:pPr/>
              <a:t>28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31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425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8DAFAA-7F13-4CC6-9AB9-1001EF0DDAF5}" type="slidenum">
              <a:rPr lang="ru-RU" altLang="ru-RU" sz="1200" smtClean="0">
                <a:latin typeface="Times New Roman" panose="02020603050405020304" pitchFamily="18" charset="0"/>
              </a:rPr>
              <a:pPr/>
              <a:t>7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6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8D9840-7B5E-4C89-9991-8E16AE903360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1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5F5F3-9DE7-40FF-B1EA-C6E427D174BD}" type="slidenum">
              <a:rPr lang="ru-RU" altLang="ru-RU" sz="1200" smtClean="0">
                <a:latin typeface="Times New Roman" panose="02020603050405020304" pitchFamily="18" charset="0"/>
              </a:rPr>
              <a:pPr/>
              <a:t>9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1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0E746E-383C-4528-9FAF-28E35496A8BB}" type="slidenum">
              <a:rPr lang="ru-RU" altLang="ru-RU" sz="1200" smtClean="0">
                <a:latin typeface="Times New Roman" panose="02020603050405020304" pitchFamily="18" charset="0"/>
              </a:rPr>
              <a:pPr/>
              <a:t>10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4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7DB76-029D-4B0C-A9A5-68AD14EC0538}" type="slidenum">
              <a:rPr lang="ru-RU" altLang="ru-RU" sz="1200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A44AD-9CA8-435E-BC93-AEDEBDFBAD56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7B61C1-DE62-495C-AEF3-407F76997991}" type="slidenum">
              <a:rPr lang="ru-RU" altLang="ru-RU" sz="1200" smtClean="0">
                <a:latin typeface="Times New Roman" panose="02020603050405020304" pitchFamily="18" charset="0"/>
              </a:rPr>
              <a:pPr/>
              <a:t>13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2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402E0-2F63-4270-8697-EAED599D3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51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5618162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32575"/>
            <a:ext cx="8172450" cy="25241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F622-9EC0-4DB1-A122-6E4138BF8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79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fsvps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svfk.mcx.r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cbi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cbit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-7938" y="1484784"/>
            <a:ext cx="91440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2" tIns="65017" rIns="130032" bIns="65017" anchor="ctr"/>
          <a:lstStyle>
            <a:lvl1pPr defTabSz="584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1055688" indent="-404813" defTabSz="5842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624013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2274888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924175" indent="-323850" defTabSz="5842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33813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38385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42957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47529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4000" b="1" kern="0" dirty="0">
                <a:solidFill>
                  <a:srgbClr val="323697"/>
                </a:solidFill>
                <a:latin typeface="+mn-lt"/>
              </a:rPr>
              <a:t>Оформление ветеринарных документов на продукты питания и грядущие глобальные изменения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0964" y="3717032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2" tIns="65017" rIns="130032" bIns="65017" anchor="ctr"/>
          <a:lstStyle>
            <a:lvl1pPr defTabSz="584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1055688" indent="-404813" defTabSz="5842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624013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2274888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924175" indent="-323850" defTabSz="5842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33813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38385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42957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47529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ru-RU" altLang="ru-RU" sz="4000" dirty="0" smtClean="0">
              <a:solidFill>
                <a:srgbClr val="32415C"/>
              </a:solidFill>
            </a:endParaRPr>
          </a:p>
          <a:p>
            <a:pPr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4000" dirty="0" smtClean="0">
                <a:solidFill>
                  <a:srgbClr val="5B5E8B"/>
                </a:solidFill>
              </a:rPr>
              <a:t>Кошелева Татьяна</a:t>
            </a:r>
            <a:endParaRPr lang="ru-RU" altLang="ru-RU" sz="4000" dirty="0">
              <a:solidFill>
                <a:srgbClr val="5B5E8B"/>
              </a:solidFill>
            </a:endParaRPr>
          </a:p>
          <a:p>
            <a:pPr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4000" dirty="0" smtClean="0">
                <a:solidFill>
                  <a:srgbClr val="5B5E8B"/>
                </a:solidFill>
              </a:rPr>
              <a:t>Руководитель отдела АРТ</a:t>
            </a:r>
            <a:endParaRPr lang="ru-RU" altLang="ru-RU" sz="3200" dirty="0">
              <a:solidFill>
                <a:srgbClr val="5B5E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/>
          </p:nvPr>
        </p:nvGraphicFramePr>
        <p:xfrm>
          <a:off x="0" y="836712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4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0" y="3946525"/>
            <a:ext cx="7015163" cy="533400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1041400"/>
            <a:ext cx="8310563" cy="835025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82563" y="1922463"/>
            <a:ext cx="87106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090C14"/>
                </a:solidFill>
              </a:rPr>
              <a:t>Государство </a:t>
            </a:r>
            <a:r>
              <a:rPr lang="ru-RU" sz="1800" kern="0" dirty="0">
                <a:solidFill>
                  <a:srgbClr val="090C14"/>
                </a:solidFill>
              </a:rPr>
              <a:t>говорит - мы доверяем бизнесу оформлять ВСД своими силами. То есть один или несколько сотрудников </a:t>
            </a:r>
            <a:r>
              <a:rPr lang="ru-RU" sz="1800" kern="0" dirty="0" smtClean="0">
                <a:solidFill>
                  <a:srgbClr val="090C14"/>
                </a:solidFill>
              </a:rPr>
              <a:t>компании, зарегистрированные </a:t>
            </a:r>
            <a:r>
              <a:rPr lang="ru-RU" sz="1800" kern="0" dirty="0">
                <a:solidFill>
                  <a:srgbClr val="090C14"/>
                </a:solidFill>
              </a:rPr>
              <a:t>в системе Меркурий </a:t>
            </a:r>
            <a:r>
              <a:rPr lang="ru-RU" sz="1800" kern="0" dirty="0" smtClean="0">
                <a:solidFill>
                  <a:srgbClr val="090C14"/>
                </a:solidFill>
              </a:rPr>
              <a:t>смогут </a:t>
            </a:r>
            <a:r>
              <a:rPr lang="ru-RU" sz="1800" kern="0" dirty="0">
                <a:solidFill>
                  <a:srgbClr val="090C14"/>
                </a:solidFill>
              </a:rPr>
              <a:t>самостоятельно вести учёт ВСД без привлечения сотрудников ветслужбы. </a:t>
            </a:r>
            <a:endParaRPr lang="en-US" sz="1800" kern="0" dirty="0">
              <a:solidFill>
                <a:srgbClr val="090C1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090C14"/>
                </a:solidFill>
              </a:rPr>
              <a:t>Такой </a:t>
            </a:r>
            <a:r>
              <a:rPr lang="ru-RU" sz="1800" kern="0" dirty="0">
                <a:solidFill>
                  <a:srgbClr val="090C14"/>
                </a:solidFill>
              </a:rPr>
              <a:t>порядок распространяется на переработанную и упакованную продукцию. </a:t>
            </a:r>
            <a:endParaRPr lang="ru-RU" sz="1800" kern="0" dirty="0" smtClean="0">
              <a:solidFill>
                <a:srgbClr val="090C1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563" y="1046163"/>
            <a:ext cx="8108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На государственном уровне принято решение ослабить бюрократический контроль за бизнесом.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4581128"/>
            <a:ext cx="71977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kern="0" dirty="0">
                <a:solidFill>
                  <a:srgbClr val="090C14"/>
                </a:solidFill>
              </a:rPr>
              <a:t>К примеру, затраты крупной федеральной торговой сети на обслуживание ветеринарного документооборота составляют порядка 400 млн. руб. в год. </a:t>
            </a:r>
          </a:p>
          <a:p>
            <a:pPr>
              <a:defRPr/>
            </a:pPr>
            <a:endParaRPr lang="ru-RU" sz="1800" kern="0" dirty="0">
              <a:solidFill>
                <a:srgbClr val="090C14"/>
              </a:solidFill>
            </a:endParaRPr>
          </a:p>
          <a:p>
            <a:pPr>
              <a:defRPr/>
            </a:pPr>
            <a:r>
              <a:rPr lang="ru-RU" sz="1800" kern="0" dirty="0">
                <a:solidFill>
                  <a:srgbClr val="090C14"/>
                </a:solidFill>
              </a:rPr>
              <a:t>С использованием электронных ВСД ветеринарный документооборот будет для компании </a:t>
            </a:r>
            <a:r>
              <a:rPr lang="ru-RU" sz="1800" b="1" kern="0" dirty="0">
                <a:solidFill>
                  <a:srgbClr val="323697"/>
                </a:solidFill>
              </a:rPr>
              <a:t>БЕСПЛАТНЫМ</a:t>
            </a:r>
            <a:r>
              <a:rPr lang="ru-RU" sz="1800" kern="0" dirty="0">
                <a:solidFill>
                  <a:srgbClr val="090C14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3968750"/>
            <a:ext cx="6837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Реальные выгоды для бизнеса очевидны. </a:t>
            </a:r>
          </a:p>
        </p:txBody>
      </p:sp>
      <p:pic>
        <p:nvPicPr>
          <p:cNvPr id="31752" name="Picture 2" descr="Картинки по запросу деньг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10113"/>
            <a:ext cx="18351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5496" y="2273300"/>
            <a:ext cx="8564563" cy="37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2415C"/>
                </a:solidFill>
              </a:rPr>
              <a:t>На уровне страны это означает, что будет организован </a:t>
            </a:r>
            <a:r>
              <a:rPr lang="ru-RU" altLang="ru-RU" sz="1800" b="1" dirty="0" err="1">
                <a:solidFill>
                  <a:srgbClr val="323697"/>
                </a:solidFill>
              </a:rPr>
              <a:t>партионный</a:t>
            </a:r>
            <a:r>
              <a:rPr lang="ru-RU" altLang="ru-RU" sz="1800" b="1" dirty="0">
                <a:solidFill>
                  <a:srgbClr val="323697"/>
                </a:solidFill>
              </a:rPr>
              <a:t> учёт движения товара между компаниями в разрезе ВСД</a:t>
            </a:r>
            <a:r>
              <a:rPr lang="ru-RU" altLang="ru-RU" sz="1800" dirty="0">
                <a:solidFill>
                  <a:srgbClr val="32415C"/>
                </a:solidFill>
              </a:rPr>
              <a:t>: каждый приход товара на склад сопровождается ЭВСД и каждый расход товара сопровождается ЭВСД. Отдельное ЭВСД оформляется на каждое наименование товара с указанием дат производства (до 01.01.18 допускается оформление ЭВСД на группу товаров, например, колбаса в ассортименте). </a:t>
            </a:r>
            <a:endParaRPr lang="en-US" altLang="ru-RU" sz="1800" dirty="0">
              <a:solidFill>
                <a:srgbClr val="32415C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rgbClr val="32415C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2415C"/>
                </a:solidFill>
              </a:rPr>
              <a:t>Возможность ведения ЭСВД силами предприятий не означает отсутствие ветеринарного контроля со стороны государства. Импорт в обязательном порядке проходит ветеринарный контроль.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2415C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2415C"/>
                </a:solidFill>
              </a:rPr>
              <a:t>Все поступления товаров через границу Таможенного союза фиксируются в системе </a:t>
            </a:r>
            <a:r>
              <a:rPr lang="ru-RU" altLang="ru-RU" sz="1800" u="sng" dirty="0" err="1">
                <a:solidFill>
                  <a:srgbClr val="323697"/>
                </a:solidFill>
              </a:rPr>
              <a:t>Аргус.ХС</a:t>
            </a:r>
            <a:endParaRPr lang="ru-RU" altLang="ru-RU" sz="1800" u="sng" dirty="0">
              <a:solidFill>
                <a:srgbClr val="323697"/>
              </a:solidFill>
            </a:endParaRPr>
          </a:p>
        </p:txBody>
      </p:sp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0" y="1258888"/>
            <a:ext cx="6948488" cy="946150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1281113"/>
            <a:ext cx="72024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Главное - любое перемещение грузов вне склада должно сопровождаться ЭВСД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03575" y="231775"/>
            <a:ext cx="54721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06060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rgbClr val="292675"/>
                </a:solidFill>
              </a:rPr>
              <a:t>Особенности работы с электронными ВСД</a:t>
            </a:r>
            <a:endParaRPr lang="ru-RU" altLang="ru-RU" sz="2600" kern="0" dirty="0" smtClean="0">
              <a:solidFill>
                <a:srgbClr val="34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Последствия для бизнеса от внедрения ВСД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26839" y="1412875"/>
            <a:ext cx="7921625" cy="49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kern="0" dirty="0" smtClean="0">
                <a:solidFill>
                  <a:srgbClr val="323697"/>
                </a:solidFill>
              </a:rPr>
              <a:t>Учет </a:t>
            </a:r>
            <a:r>
              <a:rPr lang="ru-RU" sz="1800" b="1" kern="0" dirty="0">
                <a:solidFill>
                  <a:srgbClr val="323697"/>
                </a:solidFill>
              </a:rPr>
              <a:t>движения товара </a:t>
            </a:r>
            <a:r>
              <a:rPr lang="ru-RU" sz="1800" kern="0" dirty="0">
                <a:solidFill>
                  <a:srgbClr val="090C14"/>
                </a:solidFill>
              </a:rPr>
              <a:t>должен вестись </a:t>
            </a:r>
            <a:r>
              <a:rPr lang="ru-RU" sz="1800" b="1" kern="0" dirty="0">
                <a:solidFill>
                  <a:srgbClr val="323697"/>
                </a:solidFill>
              </a:rPr>
              <a:t>в разрезе ВСД и сроков </a:t>
            </a:r>
            <a:r>
              <a:rPr lang="ru-RU" sz="1800" b="1" kern="0" dirty="0" smtClean="0">
                <a:solidFill>
                  <a:srgbClr val="323697"/>
                </a:solidFill>
              </a:rPr>
              <a:t>годности</a:t>
            </a:r>
            <a:r>
              <a:rPr lang="ru-RU" sz="1800" kern="0" dirty="0" smtClean="0">
                <a:solidFill>
                  <a:srgbClr val="090C14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b="1" kern="0" dirty="0" smtClean="0">
              <a:solidFill>
                <a:srgbClr val="323697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kern="0" dirty="0" smtClean="0">
                <a:solidFill>
                  <a:srgbClr val="323697"/>
                </a:solidFill>
              </a:rPr>
              <a:t>Внедрение </a:t>
            </a:r>
            <a:r>
              <a:rPr lang="ru-RU" sz="1800" b="1" kern="0" dirty="0">
                <a:solidFill>
                  <a:srgbClr val="323697"/>
                </a:solidFill>
              </a:rPr>
              <a:t>контроля за движением товара на государственном уровне </a:t>
            </a:r>
            <a:r>
              <a:rPr lang="ru-RU" sz="1800" kern="0" dirty="0">
                <a:solidFill>
                  <a:srgbClr val="090C14"/>
                </a:solidFill>
              </a:rPr>
              <a:t>- при выявлении расхождений в приходе и расходе автоматически могут направляться проверки контролирующих органов на предприятия. </a:t>
            </a:r>
            <a:r>
              <a:rPr lang="ru-RU" sz="1800" b="1" kern="0" dirty="0">
                <a:solidFill>
                  <a:srgbClr val="323697"/>
                </a:solidFill>
              </a:rPr>
              <a:t>Правило такое - чем больше расхождений в учёте товара, тем больше вероятность направления проверки. </a:t>
            </a:r>
            <a:r>
              <a:rPr lang="ru-RU" sz="1800" kern="0" dirty="0" smtClean="0">
                <a:solidFill>
                  <a:srgbClr val="090C14"/>
                </a:solidFill>
              </a:rPr>
              <a:t>До </a:t>
            </a:r>
            <a:r>
              <a:rPr lang="ru-RU" sz="1800" kern="0" dirty="0">
                <a:solidFill>
                  <a:srgbClr val="090C14"/>
                </a:solidFill>
              </a:rPr>
              <a:t>01.01.18 устанавливается порог расхождения в 5%, на который контролирующие органы не будут обращать внимание</a:t>
            </a:r>
            <a:r>
              <a:rPr lang="ru-RU" sz="1800" kern="0" dirty="0" smtClean="0">
                <a:solidFill>
                  <a:srgbClr val="090C14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ru-RU" sz="1800" kern="0" dirty="0">
              <a:solidFill>
                <a:srgbClr val="090C14"/>
              </a:solidFill>
            </a:endParaRP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800" b="1" kern="0" dirty="0" smtClean="0">
                <a:solidFill>
                  <a:srgbClr val="323697"/>
                </a:solidFill>
              </a:rPr>
              <a:t>Необходимо </a:t>
            </a:r>
            <a:r>
              <a:rPr lang="ru-RU" sz="1800" b="1" kern="0" dirty="0">
                <a:solidFill>
                  <a:srgbClr val="323697"/>
                </a:solidFill>
              </a:rPr>
              <a:t>строго </a:t>
            </a:r>
            <a:r>
              <a:rPr lang="ru-RU" sz="1800" b="1" kern="0" dirty="0" smtClean="0">
                <a:solidFill>
                  <a:srgbClr val="323697"/>
                </a:solidFill>
              </a:rPr>
              <a:t>контролировать: </a:t>
            </a:r>
            <a:r>
              <a:rPr lang="ru-RU" sz="1800" kern="0" dirty="0">
                <a:solidFill>
                  <a:srgbClr val="090C14"/>
                </a:solidFill>
              </a:rPr>
              <a:t>инвентаризацию; возврат товара от покупателей; частичные и полные </a:t>
            </a:r>
            <a:r>
              <a:rPr lang="ru-RU" sz="1800" kern="0" dirty="0" smtClean="0">
                <a:solidFill>
                  <a:srgbClr val="090C14"/>
                </a:solidFill>
              </a:rPr>
              <a:t>недопоставки </a:t>
            </a:r>
            <a:r>
              <a:rPr lang="ru-RU" sz="1800" kern="0" dirty="0">
                <a:solidFill>
                  <a:srgbClr val="090C14"/>
                </a:solidFill>
              </a:rPr>
              <a:t>товара в торговые точки.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kern="0" dirty="0">
              <a:solidFill>
                <a:srgbClr val="090C1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kern="0" dirty="0" smtClean="0">
              <a:solidFill>
                <a:srgbClr val="090C14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1436688"/>
            <a:ext cx="592138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6000" b="1" dirty="0"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2708275"/>
            <a:ext cx="592138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6000" b="1" dirty="0"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251520" y="5013176"/>
            <a:ext cx="592138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6000" b="1" dirty="0">
                <a:latin typeface="Candara" panose="020E05020303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69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2415C"/>
              </a:gs>
              <a:gs pos="74001">
                <a:srgbClr val="090C14"/>
              </a:gs>
              <a:gs pos="83000">
                <a:srgbClr val="090C14"/>
              </a:gs>
              <a:gs pos="100000">
                <a:srgbClr val="0C0F15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pic>
        <p:nvPicPr>
          <p:cNvPr id="5" name="Picture 6" descr="Картинки по запросу гис меркур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4" b="4791"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313"/>
            <a:ext cx="2819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0" y="1484313"/>
            <a:ext cx="9144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2" tIns="65017" rIns="130032" bIns="65017" anchor="ctr"/>
          <a:lstStyle>
            <a:lvl1pPr defTabSz="584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1055688" indent="-404813" defTabSz="5842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624013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2274888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924175" indent="-323850" defTabSz="5842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33813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38385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42957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47529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>Как подключиться к системе ГИС Меркурий</a:t>
            </a:r>
            <a:r>
              <a:rPr lang="en-US" altLang="ru-RU" sz="3200" dirty="0">
                <a:solidFill>
                  <a:schemeClr val="bg1"/>
                </a:solidFill>
              </a:rPr>
              <a:t>?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>Как упростить ведение учета в системе ГИС Меркурий</a:t>
            </a:r>
            <a:r>
              <a:rPr lang="en-US" altLang="ru-RU" sz="3200" dirty="0">
                <a:solidFill>
                  <a:schemeClr val="bg1"/>
                </a:solidFill>
              </a:rPr>
              <a:t>?</a:t>
            </a:r>
            <a:r>
              <a:rPr lang="ru-RU" altLang="ru-RU" sz="3200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chemeClr val="bg1"/>
                </a:solidFill>
              </a:rPr>
              <a:t>Можно ли работать с ГИС Меркурий из 1С</a:t>
            </a:r>
            <a:r>
              <a:rPr lang="en-US" altLang="ru-RU" sz="3200" dirty="0">
                <a:solidFill>
                  <a:schemeClr val="bg1"/>
                </a:solidFill>
              </a:rPr>
              <a:t>?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Как подключиться к системе Меркурий?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5496" y="1988840"/>
            <a:ext cx="864019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kern="0" dirty="0" smtClean="0">
                <a:solidFill>
                  <a:srgbClr val="323697"/>
                </a:solidFill>
              </a:rPr>
              <a:t>Предусмотрено </a:t>
            </a:r>
            <a:r>
              <a:rPr lang="ru-RU" sz="2000" b="1" kern="0" dirty="0">
                <a:solidFill>
                  <a:srgbClr val="323697"/>
                </a:solidFill>
              </a:rPr>
              <a:t>2 варианта обращения:</a:t>
            </a: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800" kern="0" dirty="0">
                <a:solidFill>
                  <a:srgbClr val="5B5E8B"/>
                </a:solidFill>
              </a:rPr>
              <a:t>оформить заявление на подключение на фирменном бланке и передать его </a:t>
            </a:r>
            <a:r>
              <a:rPr lang="ru-RU" sz="1800" u="sng" kern="0" dirty="0">
                <a:solidFill>
                  <a:srgbClr val="323697"/>
                </a:solidFill>
              </a:rPr>
              <a:t>в территориальное управление </a:t>
            </a:r>
            <a:r>
              <a:rPr lang="ru-RU" sz="1800" u="sng" kern="0" dirty="0" err="1">
                <a:solidFill>
                  <a:srgbClr val="323697"/>
                </a:solidFill>
              </a:rPr>
              <a:t>Россельхознадзора</a:t>
            </a:r>
            <a:endParaRPr lang="ru-RU" sz="1800" u="sng" kern="0" dirty="0">
              <a:solidFill>
                <a:srgbClr val="323697"/>
              </a:solidFill>
            </a:endParaRP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800" kern="0" dirty="0">
                <a:solidFill>
                  <a:srgbClr val="5B5E8B"/>
                </a:solidFill>
              </a:rPr>
              <a:t>написать письмо и подписать электронно-цифровой подписью в адрес </a:t>
            </a:r>
            <a:r>
              <a:rPr lang="ru-RU" sz="1800" kern="0" dirty="0">
                <a:solidFill>
                  <a:srgbClr val="5B5E8B"/>
                </a:solidFill>
                <a:hlinkClick r:id="rId3"/>
              </a:rPr>
              <a:t>admin@fsvps.ru</a:t>
            </a:r>
            <a:r>
              <a:rPr lang="ru-RU" sz="1800" kern="0" dirty="0">
                <a:solidFill>
                  <a:srgbClr val="5B5E8B"/>
                </a:solidFill>
              </a:rPr>
              <a:t> (для ИП - </a:t>
            </a:r>
            <a:r>
              <a:rPr lang="ru-RU" sz="1800" kern="0" dirty="0">
                <a:solidFill>
                  <a:srgbClr val="5B5E8B"/>
                </a:solidFill>
                <a:hlinkClick r:id="rId4"/>
              </a:rPr>
              <a:t>info@svfk.mcx.ru</a:t>
            </a:r>
            <a:r>
              <a:rPr lang="ru-RU" sz="1800" kern="0" dirty="0">
                <a:solidFill>
                  <a:srgbClr val="5B5E8B"/>
                </a:solidFill>
              </a:rPr>
              <a:t>).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700" kern="0" dirty="0" smtClean="0">
                <a:solidFill>
                  <a:srgbClr val="5B5E8B"/>
                </a:solidFill>
              </a:rPr>
              <a:t>В </a:t>
            </a:r>
            <a:r>
              <a:rPr lang="ru-RU" sz="1700" kern="0" dirty="0">
                <a:solidFill>
                  <a:srgbClr val="5B5E8B"/>
                </a:solidFill>
              </a:rPr>
              <a:t>заявке </a:t>
            </a:r>
            <a:r>
              <a:rPr lang="ru-RU" sz="1700" kern="0" dirty="0" smtClean="0">
                <a:solidFill>
                  <a:srgbClr val="5B5E8B"/>
                </a:solidFill>
              </a:rPr>
              <a:t>указать</a:t>
            </a:r>
            <a:r>
              <a:rPr lang="ru-RU" sz="1700" kern="0" dirty="0">
                <a:solidFill>
                  <a:srgbClr val="5B5E8B"/>
                </a:solidFill>
              </a:rPr>
              <a:t>:</a:t>
            </a:r>
            <a:r>
              <a:rPr lang="en-US" sz="1700" kern="0" dirty="0">
                <a:solidFill>
                  <a:srgbClr val="5B5E8B"/>
                </a:solidFill>
              </a:rPr>
              <a:t> </a:t>
            </a:r>
            <a:r>
              <a:rPr lang="ru-RU" sz="1700" kern="0" dirty="0" smtClean="0">
                <a:solidFill>
                  <a:srgbClr val="5B5E8B"/>
                </a:solidFill>
              </a:rPr>
              <a:t>название </a:t>
            </a:r>
            <a:r>
              <a:rPr lang="ru-RU" sz="1700" kern="0" dirty="0">
                <a:solidFill>
                  <a:srgbClr val="5B5E8B"/>
                </a:solidFill>
              </a:rPr>
              <a:t>организации, </a:t>
            </a:r>
            <a:r>
              <a:rPr lang="ru-RU" sz="1700" kern="0" dirty="0" smtClean="0">
                <a:solidFill>
                  <a:srgbClr val="5B5E8B"/>
                </a:solidFill>
              </a:rPr>
              <a:t>юр. </a:t>
            </a:r>
            <a:r>
              <a:rPr lang="ru-RU" sz="1700" kern="0" dirty="0">
                <a:solidFill>
                  <a:srgbClr val="5B5E8B"/>
                </a:solidFill>
              </a:rPr>
              <a:t>адрес, </a:t>
            </a:r>
            <a:r>
              <a:rPr lang="ru-RU" sz="1700" kern="0" dirty="0" smtClean="0">
                <a:solidFill>
                  <a:srgbClr val="5B5E8B"/>
                </a:solidFill>
              </a:rPr>
              <a:t>факт. </a:t>
            </a:r>
            <a:r>
              <a:rPr lang="ru-RU" sz="1700" kern="0" dirty="0">
                <a:solidFill>
                  <a:srgbClr val="5B5E8B"/>
                </a:solidFill>
              </a:rPr>
              <a:t>адрес, ИНН, КПП, ОГРН, </a:t>
            </a:r>
            <a:r>
              <a:rPr lang="ru-RU" sz="1700" kern="0" dirty="0" smtClean="0">
                <a:solidFill>
                  <a:srgbClr val="5B5E8B"/>
                </a:solidFill>
              </a:rPr>
              <a:t>вид деятельности</a:t>
            </a:r>
            <a:r>
              <a:rPr lang="ru-RU" sz="1700" kern="0" dirty="0">
                <a:solidFill>
                  <a:srgbClr val="5B5E8B"/>
                </a:solidFill>
              </a:rPr>
              <a:t>, ФИО </a:t>
            </a:r>
            <a:r>
              <a:rPr lang="ru-RU" sz="1700" kern="0" dirty="0" smtClean="0">
                <a:solidFill>
                  <a:srgbClr val="5B5E8B"/>
                </a:solidFill>
              </a:rPr>
              <a:t>администратора.</a:t>
            </a:r>
            <a:endParaRPr lang="ru-RU" sz="1700" kern="0" dirty="0">
              <a:solidFill>
                <a:srgbClr val="5B5E8B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700" kern="0" dirty="0" smtClean="0">
                <a:solidFill>
                  <a:srgbClr val="5B5E8B"/>
                </a:solidFill>
              </a:rPr>
              <a:t>Предприятие </a:t>
            </a:r>
            <a:r>
              <a:rPr lang="ru-RU" sz="1700" kern="0" dirty="0">
                <a:solidFill>
                  <a:srgbClr val="5B5E8B"/>
                </a:solidFill>
              </a:rPr>
              <a:t>должно быть зарегистрировано в двух </a:t>
            </a:r>
            <a:r>
              <a:rPr lang="ru-RU" sz="1700" kern="0" dirty="0" smtClean="0">
                <a:solidFill>
                  <a:srgbClr val="5B5E8B"/>
                </a:solidFill>
              </a:rPr>
              <a:t>реестрах</a:t>
            </a:r>
            <a:r>
              <a:rPr lang="ru-RU" sz="1700" kern="0" dirty="0">
                <a:solidFill>
                  <a:srgbClr val="5B5E8B"/>
                </a:solidFill>
              </a:rPr>
              <a:t>: "Хоз. субъекты" и "Поднадзорные объекты".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700" kern="0" dirty="0">
                <a:solidFill>
                  <a:srgbClr val="5B5E8B"/>
                </a:solidFill>
              </a:rPr>
              <a:t>Также после предоставления доступа к системе нужно убедиться, чтобы в </a:t>
            </a:r>
            <a:r>
              <a:rPr lang="ru-RU" sz="1700" u="sng" kern="0" dirty="0">
                <a:solidFill>
                  <a:srgbClr val="323697"/>
                </a:solidFill>
              </a:rPr>
              <a:t>карточке предприятия</a:t>
            </a:r>
            <a:r>
              <a:rPr lang="ru-RU" sz="1700" kern="0" dirty="0">
                <a:solidFill>
                  <a:srgbClr val="5B5E8B"/>
                </a:solidFill>
              </a:rPr>
              <a:t> были указаны склады, на которых хранится продукция компании</a:t>
            </a:r>
            <a:r>
              <a:rPr lang="ru-RU" sz="1700" kern="0" dirty="0" smtClean="0">
                <a:solidFill>
                  <a:srgbClr val="5B5E8B"/>
                </a:solidFill>
              </a:rPr>
              <a:t>.</a:t>
            </a:r>
            <a:endParaRPr lang="en-US" sz="1700" kern="0" dirty="0">
              <a:solidFill>
                <a:srgbClr val="5B5E8B"/>
              </a:solidFill>
            </a:endParaRPr>
          </a:p>
        </p:txBody>
      </p:sp>
      <p:sp>
        <p:nvSpPr>
          <p:cNvPr id="44036" name="Прямоугольник 2"/>
          <p:cNvSpPr>
            <a:spLocks noChangeArrowheads="1"/>
          </p:cNvSpPr>
          <p:nvPr/>
        </p:nvSpPr>
        <p:spPr bwMode="auto">
          <a:xfrm>
            <a:off x="0" y="1144588"/>
            <a:ext cx="6659563" cy="835025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208088"/>
            <a:ext cx="6264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chemeClr val="bg1"/>
                </a:solidFill>
              </a:rPr>
              <a:t>Подключение к ГИС Меркурий осуществляется через управление </a:t>
            </a:r>
            <a:r>
              <a:rPr lang="ru-RU" b="1" kern="0" dirty="0" err="1">
                <a:solidFill>
                  <a:schemeClr val="bg1"/>
                </a:solidFill>
              </a:rPr>
              <a:t>Россельхознадзора</a:t>
            </a:r>
            <a:endParaRPr lang="en-US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в системе Меркурий на производстве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835696" y="1628800"/>
            <a:ext cx="597693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b="1" kern="0" dirty="0" smtClean="0">
                <a:solidFill>
                  <a:srgbClr val="323697"/>
                </a:solidFill>
              </a:rPr>
              <a:t>Оприходование сырья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kern="0" dirty="0" smtClean="0">
                <a:solidFill>
                  <a:srgbClr val="5B5E8B"/>
                </a:solidFill>
              </a:rPr>
              <a:t>- </a:t>
            </a:r>
            <a:r>
              <a:rPr lang="ru-RU" kern="0" dirty="0" smtClean="0">
                <a:solidFill>
                  <a:srgbClr val="5B5E8B"/>
                </a:solidFill>
              </a:rPr>
              <a:t>Импорт</a:t>
            </a:r>
            <a:br>
              <a:rPr lang="ru-RU" kern="0" dirty="0" smtClean="0">
                <a:solidFill>
                  <a:srgbClr val="5B5E8B"/>
                </a:solidFill>
              </a:rPr>
            </a:br>
            <a:r>
              <a:rPr lang="en-US" kern="0" dirty="0" smtClean="0">
                <a:solidFill>
                  <a:srgbClr val="5B5E8B"/>
                </a:solidFill>
              </a:rPr>
              <a:t>- </a:t>
            </a:r>
            <a:r>
              <a:rPr lang="ru-RU" kern="0" dirty="0" smtClean="0">
                <a:solidFill>
                  <a:srgbClr val="5B5E8B"/>
                </a:solidFill>
              </a:rPr>
              <a:t>Покупка на территории ЕТС </a:t>
            </a:r>
            <a:br>
              <a:rPr lang="ru-RU" kern="0" dirty="0" smtClean="0">
                <a:solidFill>
                  <a:srgbClr val="5B5E8B"/>
                </a:solidFill>
              </a:rPr>
            </a:br>
            <a:r>
              <a:rPr lang="en-US" kern="0" dirty="0" smtClean="0">
                <a:solidFill>
                  <a:srgbClr val="5B5E8B"/>
                </a:solidFill>
              </a:rPr>
              <a:t>- </a:t>
            </a:r>
            <a:r>
              <a:rPr lang="ru-RU" kern="0" dirty="0" smtClean="0">
                <a:solidFill>
                  <a:srgbClr val="5B5E8B"/>
                </a:solidFill>
              </a:rPr>
              <a:t>Отбор проб для лаборатории</a:t>
            </a:r>
            <a:r>
              <a:rPr lang="ru-RU" kern="0" dirty="0" smtClean="0">
                <a:solidFill>
                  <a:srgbClr val="090C14"/>
                </a:solidFill>
              </a:rPr>
              <a:t> </a:t>
            </a:r>
            <a:endParaRPr lang="en-US" kern="0" dirty="0" smtClean="0">
              <a:solidFill>
                <a:srgbClr val="090C14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sz="2400" b="1" kern="0" dirty="0" smtClean="0">
                <a:solidFill>
                  <a:srgbClr val="323697"/>
                </a:solidFill>
              </a:rPr>
              <a:t>Производство </a:t>
            </a:r>
            <a:r>
              <a:rPr lang="ru-RU" sz="2400" b="1" kern="0" dirty="0">
                <a:solidFill>
                  <a:srgbClr val="323697"/>
                </a:solidFill>
              </a:rPr>
              <a:t>продукции</a:t>
            </a:r>
            <a:endParaRPr lang="en-US" sz="2400" b="1" kern="0" dirty="0">
              <a:solidFill>
                <a:srgbClr val="323697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sz="2400" b="1" kern="0" dirty="0" smtClean="0">
                <a:solidFill>
                  <a:srgbClr val="323697"/>
                </a:solidFill>
              </a:rPr>
              <a:t>Отгрузка </a:t>
            </a:r>
            <a:r>
              <a:rPr lang="ru-RU" sz="2400" b="1" kern="0" dirty="0">
                <a:solidFill>
                  <a:srgbClr val="323697"/>
                </a:solidFill>
              </a:rPr>
              <a:t>продукции</a:t>
            </a:r>
            <a:endParaRPr lang="en-US" sz="2400" b="1" kern="0" dirty="0">
              <a:solidFill>
                <a:srgbClr val="323697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sz="2400" b="1" kern="0" dirty="0">
                <a:solidFill>
                  <a:srgbClr val="323697"/>
                </a:solidFill>
              </a:rPr>
              <a:t>Инвентаризация</a:t>
            </a:r>
            <a:endParaRPr lang="en-US" sz="2400" b="1" kern="0" dirty="0">
              <a:solidFill>
                <a:srgbClr val="323697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sz="2400" b="1" kern="0" dirty="0" smtClean="0">
                <a:solidFill>
                  <a:srgbClr val="323697"/>
                </a:solidFill>
              </a:rPr>
              <a:t>Оприходование и отгрузка </a:t>
            </a:r>
            <a:r>
              <a:rPr lang="ru-RU" sz="2400" b="1" kern="0" dirty="0">
                <a:solidFill>
                  <a:srgbClr val="323697"/>
                </a:solidFill>
              </a:rPr>
              <a:t>возвратов</a:t>
            </a:r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0" y="1100138"/>
            <a:ext cx="6300788" cy="576262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173163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chemeClr val="bg1"/>
                </a:solidFill>
              </a:rPr>
              <a:t>Список доступных операций в ГИС Меркурий: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5046" y="1628800"/>
            <a:ext cx="592138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000" b="1" dirty="0"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845046" y="3261543"/>
            <a:ext cx="592138" cy="598488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000" b="1" dirty="0"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827584" y="4065612"/>
            <a:ext cx="593725" cy="598488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000" b="1" dirty="0"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584" y="4894287"/>
            <a:ext cx="593725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000" b="1" dirty="0"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845046" y="5676925"/>
            <a:ext cx="592138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4500" b="1" dirty="0">
                <a:latin typeface="Candara" panose="020E0502030303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09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Мы задали вопрос Россельхознадзору!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50825" y="2852738"/>
            <a:ext cx="864076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kern="0" dirty="0">
                <a:solidFill>
                  <a:srgbClr val="323697"/>
                </a:solidFill>
              </a:rPr>
              <a:t>[Поддержка Меркурия - Поддержка #79399</a:t>
            </a:r>
            <a:r>
              <a:rPr lang="ru-RU" sz="2000" b="1" kern="0" dirty="0" smtClean="0">
                <a:solidFill>
                  <a:srgbClr val="323697"/>
                </a:solidFill>
              </a:rPr>
              <a:t>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kern="0" dirty="0">
                <a:solidFill>
                  <a:srgbClr val="5B5E8B"/>
                </a:solidFill>
              </a:rPr>
              <a:t>Требуется указывать всё подконтрольное сырье. Вопрос только в выборе уровня прослеживаемости - низкого разрешения либо высокого. В случае выбора прослеживаемости высокого разрешения сырье связывается с одной конкретной выпускаемой партией подконтрольной продукции, иначе, все сырье имеет связь со всеми выпускаемыми партиями.</a:t>
            </a:r>
            <a:endParaRPr lang="en-US" kern="0" dirty="0">
              <a:solidFill>
                <a:srgbClr val="5B5E8B"/>
              </a:solidFill>
            </a:endParaRPr>
          </a:p>
        </p:txBody>
      </p:sp>
      <p:sp>
        <p:nvSpPr>
          <p:cNvPr id="58372" name="Прямоугольник 2"/>
          <p:cNvSpPr>
            <a:spLocks noChangeArrowheads="1"/>
          </p:cNvSpPr>
          <p:nvPr/>
        </p:nvSpPr>
        <p:spPr bwMode="auto">
          <a:xfrm>
            <a:off x="0" y="1289050"/>
            <a:ext cx="8820150" cy="1276350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352550"/>
            <a:ext cx="8496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chemeClr val="bg1"/>
                </a:solidFill>
              </a:rPr>
              <a:t>Будет ли обязательным с 01.01.18 формирование электронных производственных ВСД при производстве изделий с указанием всех сырьевых позиций по рецептуре?</a:t>
            </a:r>
            <a:endParaRPr lang="en-US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в системе Меркурий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pic>
        <p:nvPicPr>
          <p:cNvPr id="60419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82563" y="895994"/>
            <a:ext cx="6970676" cy="587375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562" y="958850"/>
            <a:ext cx="7557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Варианты </a:t>
            </a:r>
            <a:r>
              <a:rPr lang="ru-RU" sz="2400" b="1" kern="0" dirty="0" smtClean="0">
                <a:solidFill>
                  <a:schemeClr val="bg1"/>
                </a:solidFill>
              </a:rPr>
              <a:t>подключения </a:t>
            </a:r>
            <a:r>
              <a:rPr lang="ru-RU" sz="2400" b="1" kern="0" dirty="0">
                <a:solidFill>
                  <a:schemeClr val="bg1"/>
                </a:solidFill>
              </a:rPr>
              <a:t>к</a:t>
            </a:r>
            <a:r>
              <a:rPr lang="ru-RU" sz="2400" b="1" kern="0" dirty="0" smtClean="0">
                <a:solidFill>
                  <a:schemeClr val="bg1"/>
                </a:solidFill>
              </a:rPr>
              <a:t> системе </a:t>
            </a:r>
            <a:r>
              <a:rPr lang="ru-RU" sz="2400" b="1" kern="0" dirty="0">
                <a:solidFill>
                  <a:schemeClr val="bg1"/>
                </a:solidFill>
              </a:rPr>
              <a:t>Меркурий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53064"/>
              </p:ext>
            </p:extLst>
          </p:nvPr>
        </p:nvGraphicFramePr>
        <p:xfrm>
          <a:off x="107504" y="1562100"/>
          <a:ext cx="8712968" cy="4622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9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9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93983"/>
                          </a:solidFill>
                          <a:effectLst/>
                        </a:rPr>
                        <a:t>Оставить все как есть на текущий момент</a:t>
                      </a:r>
                      <a:endParaRPr lang="ru-RU" sz="1400" b="0" dirty="0">
                        <a:solidFill>
                          <a:srgbClr val="39398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393983"/>
                          </a:solidFill>
                          <a:effectLst/>
                        </a:rPr>
                        <a:t>Web</a:t>
                      </a:r>
                      <a:r>
                        <a:rPr lang="ru-RU" sz="2000" b="0" dirty="0">
                          <a:solidFill>
                            <a:srgbClr val="393983"/>
                          </a:solidFill>
                          <a:effectLst/>
                        </a:rPr>
                        <a:t> доступ к ГИС Меркурий</a:t>
                      </a:r>
                      <a:endParaRPr lang="ru-RU" sz="1400" b="0" dirty="0">
                        <a:solidFill>
                          <a:srgbClr val="39398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393983"/>
                          </a:solidFill>
                          <a:effectLst/>
                        </a:rPr>
                        <a:t>Интеграция 1С с ГИС Меркурий</a:t>
                      </a:r>
                      <a:endParaRPr lang="ru-RU" sz="1400" b="0" dirty="0">
                        <a:solidFill>
                          <a:srgbClr val="39398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5E8B"/>
                          </a:solidFill>
                          <a:effectLst/>
                        </a:rPr>
                        <a:t>Нет затрат на подключение и автоматизацию. Необходимо оплачивать бланки ветеринарных сопроводительных документов даже на маленькие отгрузки. С 2018 года уже невозможно будет работать по такой схеме дальше. Переход на ГИС Меркурий неизбежен.</a:t>
                      </a:r>
                      <a:endParaRPr lang="ru-RU" sz="1400" dirty="0">
                        <a:solidFill>
                          <a:srgbClr val="5B5E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5E8B"/>
                          </a:solidFill>
                          <a:effectLst/>
                        </a:rPr>
                        <a:t>Не нужно платить за бланки ВСД. Необходимо обучить каждого пользователя работе в системе Меркурий. Документы будут вручную дублироваться из текущей 1С в ГИС Меркурий. Вариант подходит только при маленьком товарообороте</a:t>
                      </a:r>
                      <a:endParaRPr lang="ru-RU" sz="1400" dirty="0">
                        <a:solidFill>
                          <a:srgbClr val="5B5E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5E8B"/>
                          </a:solidFill>
                          <a:effectLst/>
                        </a:rPr>
                        <a:t>Не нужно платить за бланки ВСД. Нужно наладить </a:t>
                      </a:r>
                      <a:r>
                        <a:rPr lang="ru-RU" sz="1400" dirty="0" err="1">
                          <a:solidFill>
                            <a:srgbClr val="5B5E8B"/>
                          </a:solidFill>
                          <a:effectLst/>
                        </a:rPr>
                        <a:t>партионный</a:t>
                      </a:r>
                      <a:r>
                        <a:rPr lang="ru-RU" sz="1400" dirty="0">
                          <a:solidFill>
                            <a:srgbClr val="5B5E8B"/>
                          </a:solidFill>
                          <a:effectLst/>
                        </a:rPr>
                        <a:t> учет товаров. Дублировать вручную документы не придется – все будет автоматически выгружаться из 1С в ГИС Меркурий. Потребуется внедрение дополнительных модулей для вашей 1С.</a:t>
                      </a:r>
                      <a:endParaRPr lang="ru-RU" sz="1400" dirty="0">
                        <a:solidFill>
                          <a:srgbClr val="5B5E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Picture 6" descr="Картинки по запросу гис меркур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29166" r="82675" b="27869"/>
          <a:stretch/>
        </p:blipFill>
        <p:spPr bwMode="auto">
          <a:xfrm>
            <a:off x="680517" y="1768435"/>
            <a:ext cx="1214333" cy="11565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гис меркур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3" t="29166" r="34626" b="27869"/>
          <a:stretch/>
        </p:blipFill>
        <p:spPr bwMode="auto">
          <a:xfrm>
            <a:off x="3676167" y="1768435"/>
            <a:ext cx="1214333" cy="11565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артинки по запросу гис меркур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8" t="30110" r="2431" b="25535"/>
          <a:stretch/>
        </p:blipFill>
        <p:spPr bwMode="auto">
          <a:xfrm>
            <a:off x="6671818" y="1768435"/>
            <a:ext cx="1214333" cy="11565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1804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ru-RU" sz="4800" b="1" dirty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«Первый БИТ</a:t>
            </a:r>
            <a:r>
              <a:rPr lang="ru-RU" sz="4800" b="1" dirty="0" smtClean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»</a:t>
            </a:r>
            <a:r>
              <a:rPr lang="en-US" sz="4800" b="1" dirty="0" smtClean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-</a:t>
            </a:r>
            <a:r>
              <a:rPr lang="ru-RU" sz="4800" b="1" dirty="0" smtClean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это</a:t>
            </a:r>
            <a:r>
              <a:rPr lang="en-US" sz="4800" b="1" dirty="0" smtClean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endParaRPr lang="ru-RU" sz="4800" b="1" dirty="0">
              <a:solidFill>
                <a:srgbClr val="4349A3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" name="Заголовок 1">
            <a:hlinkClick r:id="rId2"/>
          </p:cNvPr>
          <p:cNvSpPr txBox="1">
            <a:spLocks/>
          </p:cNvSpPr>
          <p:nvPr/>
        </p:nvSpPr>
        <p:spPr>
          <a:xfrm>
            <a:off x="5220072" y="6237312"/>
            <a:ext cx="292717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www.1cbit.ru </a:t>
            </a:r>
            <a:endParaRPr lang="ru-RU" sz="12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инки по запросу коровы карус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2531"/>
          <a:stretch>
            <a:fillRect/>
          </a:stretch>
        </p:blipFill>
        <p:spPr bwMode="auto">
          <a:xfrm>
            <a:off x="-11113" y="0"/>
            <a:ext cx="9191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-12700" y="0"/>
            <a:ext cx="9217025" cy="6858000"/>
          </a:xfrm>
          <a:prstGeom prst="rect">
            <a:avLst/>
          </a:prstGeom>
          <a:solidFill>
            <a:schemeClr val="tx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pic>
        <p:nvPicPr>
          <p:cNvPr id="6656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313"/>
            <a:ext cx="2819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1"/>
          <p:cNvSpPr txBox="1">
            <a:spLocks noChangeArrowheads="1"/>
          </p:cNvSpPr>
          <p:nvPr/>
        </p:nvSpPr>
        <p:spPr bwMode="auto">
          <a:xfrm>
            <a:off x="-11113" y="1916113"/>
            <a:ext cx="9144001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2" tIns="65017" rIns="130032" bIns="65017" anchor="ctr"/>
          <a:lstStyle>
            <a:lvl1pPr defTabSz="584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1055688" indent="-404813" defTabSz="5842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624013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2274888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924175" indent="-323850" defTabSz="5842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33813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38385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42957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47529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4000">
                <a:solidFill>
                  <a:schemeClr val="bg1"/>
                </a:solidFill>
              </a:rPr>
              <a:t>Интеграция ГИС Меркурий с 1С</a:t>
            </a:r>
          </a:p>
        </p:txBody>
      </p:sp>
      <p:pic>
        <p:nvPicPr>
          <p:cNvPr id="6656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203575" y="0"/>
            <a:ext cx="5618163" cy="10810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/>
          </p:nvPr>
        </p:nvGraphicFramePr>
        <p:xfrm>
          <a:off x="242889" y="1556792"/>
          <a:ext cx="86582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8612" name="Группа 24"/>
          <p:cNvGrpSpPr>
            <a:grpSpLocks/>
          </p:cNvGrpSpPr>
          <p:nvPr/>
        </p:nvGrpSpPr>
        <p:grpSpPr bwMode="auto">
          <a:xfrm>
            <a:off x="290513" y="768350"/>
            <a:ext cx="8496300" cy="715963"/>
            <a:chOff x="0" y="7011"/>
            <a:chExt cx="9295783" cy="75312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7011"/>
              <a:ext cx="9295783" cy="75312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6474" y="43749"/>
              <a:ext cx="9222834" cy="679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sz="2400" b="1" dirty="0">
                  <a:latin typeface="+mn-lt"/>
                  <a:cs typeface="Times New Roman" panose="02020603050405020304" pitchFamily="18" charset="0"/>
                </a:rPr>
                <a:t>ВАРИАНТ № 1 </a:t>
              </a:r>
              <a:r>
                <a:rPr lang="ru-RU" altLang="ru-RU" sz="2400" dirty="0">
                  <a:latin typeface="+mn-lt"/>
                  <a:cs typeface="Times New Roman" panose="02020603050405020304" pitchFamily="18" charset="0"/>
                </a:rPr>
                <a:t>Использовать Веб решение </a:t>
              </a:r>
              <a:r>
                <a:rPr lang="ru-RU" altLang="ru-RU" sz="2400" dirty="0" err="1">
                  <a:latin typeface="+mn-lt"/>
                  <a:cs typeface="Times New Roman" panose="02020603050405020304" pitchFamily="18" charset="0"/>
                </a:rPr>
                <a:t>Меркурий.ХС</a:t>
              </a:r>
              <a:endParaRPr lang="ru-RU" altLang="ru-RU" sz="2400" dirty="0">
                <a:latin typeface="+mn-lt"/>
              </a:endParaRPr>
            </a:p>
          </p:txBody>
        </p:sp>
      </p:grpSp>
      <p:grpSp>
        <p:nvGrpSpPr>
          <p:cNvPr id="68613" name="Группа 27"/>
          <p:cNvGrpSpPr>
            <a:grpSpLocks/>
          </p:cNvGrpSpPr>
          <p:nvPr/>
        </p:nvGrpSpPr>
        <p:grpSpPr bwMode="auto">
          <a:xfrm>
            <a:off x="107504" y="5373216"/>
            <a:ext cx="8856984" cy="936104"/>
            <a:chOff x="0" y="7011"/>
            <a:chExt cx="9295783" cy="75312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7011"/>
              <a:ext cx="9295783" cy="75312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0" y="43139"/>
              <a:ext cx="9295783" cy="71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90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altLang="ru-RU" sz="1800" b="1" dirty="0">
                  <a:latin typeface="+mn-lt"/>
                  <a:cs typeface="Times New Roman" panose="02020603050405020304" pitchFamily="18" charset="0"/>
                </a:rPr>
                <a:t>ВЫВОД - </a:t>
              </a:r>
              <a:r>
                <a:rPr lang="ru-RU" altLang="ru-RU" sz="1600" dirty="0">
                  <a:latin typeface="+mn-lt"/>
                  <a:cs typeface="Times New Roman" panose="02020603050405020304" pitchFamily="18" charset="0"/>
                </a:rPr>
                <a:t>Вариант №1 не эффективен, влечет финансовые потери. </a:t>
              </a:r>
              <a:endParaRPr lang="en-US" altLang="ru-RU" sz="1600" dirty="0" smtClean="0">
                <a:latin typeface="+mn-lt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altLang="ru-RU" sz="1600" dirty="0" smtClean="0">
                  <a:latin typeface="+mn-lt"/>
                  <a:cs typeface="Times New Roman" panose="02020603050405020304" pitchFamily="18" charset="0"/>
                </a:rPr>
                <a:t>Подходит </a:t>
              </a:r>
              <a:r>
                <a:rPr lang="ru-RU" altLang="ru-RU" sz="1600" dirty="0">
                  <a:latin typeface="+mn-lt"/>
                  <a:cs typeface="Times New Roman" panose="02020603050405020304" pitchFamily="18" charset="0"/>
                </a:rPr>
                <a:t>мелким хозяйствующим субъектам с небольшим </a:t>
              </a:r>
              <a:r>
                <a:rPr lang="ru-RU" altLang="ru-RU" sz="1600" dirty="0" smtClean="0">
                  <a:latin typeface="+mn-lt"/>
                  <a:cs typeface="Times New Roman" panose="02020603050405020304" pitchFamily="18" charset="0"/>
                </a:rPr>
                <a:t>количеством</a:t>
              </a:r>
              <a:r>
                <a:rPr lang="en-US" altLang="ru-RU" sz="1600" dirty="0" smtClean="0">
                  <a:latin typeface="+mn-lt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altLang="ru-RU" sz="1600" dirty="0" smtClean="0">
                  <a:latin typeface="+mn-lt"/>
                  <a:cs typeface="Times New Roman" panose="02020603050405020304" pitchFamily="18" charset="0"/>
                </a:rPr>
                <a:t>операций с ВСД (например</a:t>
              </a:r>
              <a:r>
                <a:rPr lang="ru-RU" altLang="ru-RU" sz="1600" dirty="0">
                  <a:latin typeface="+mn-lt"/>
                  <a:cs typeface="Times New Roman" panose="02020603050405020304" pitchFamily="18" charset="0"/>
                </a:rPr>
                <a:t>, ларек ИП или частный фермер</a:t>
              </a:r>
              <a:r>
                <a:rPr lang="ru-RU" altLang="ru-RU" sz="1600" b="1" dirty="0">
                  <a:latin typeface="+mn-lt"/>
                  <a:cs typeface="Times New Roman" panose="02020603050405020304" pitchFamily="18" charset="0"/>
                </a:rPr>
                <a:t>)</a:t>
              </a:r>
              <a:endParaRPr lang="ru-RU" altLang="ru-RU" sz="1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3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3203575" y="0"/>
            <a:ext cx="5618163" cy="10810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07951" y="1556792"/>
          <a:ext cx="8972098" cy="391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660" name="Группа 11"/>
          <p:cNvGrpSpPr>
            <a:grpSpLocks/>
          </p:cNvGrpSpPr>
          <p:nvPr/>
        </p:nvGrpSpPr>
        <p:grpSpPr bwMode="auto">
          <a:xfrm>
            <a:off x="250825" y="768350"/>
            <a:ext cx="8497888" cy="715963"/>
            <a:chOff x="0" y="7011"/>
            <a:chExt cx="9295783" cy="75312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7011"/>
              <a:ext cx="9295783" cy="75312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6468" y="43749"/>
              <a:ext cx="9222847" cy="679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200" b="1" dirty="0">
                  <a:latin typeface="+mn-lt"/>
                  <a:cs typeface="Times New Roman" panose="02020603050405020304" pitchFamily="18" charset="0"/>
                </a:rPr>
                <a:t>ВАРИАНТ № 2 </a:t>
              </a:r>
              <a:r>
                <a:rPr lang="ru-RU" altLang="ru-RU" sz="2200" dirty="0">
                  <a:latin typeface="+mn-lt"/>
                  <a:cs typeface="Times New Roman" panose="02020603050405020304" pitchFamily="18" charset="0"/>
                </a:rPr>
                <a:t>Использовать Шлюз </a:t>
              </a:r>
              <a:r>
                <a:rPr lang="ru-RU" altLang="ru-RU" sz="2200" dirty="0" err="1">
                  <a:latin typeface="+mn-lt"/>
                  <a:cs typeface="Times New Roman" panose="02020603050405020304" pitchFamily="18" charset="0"/>
                </a:rPr>
                <a:t>Ветис</a:t>
              </a:r>
              <a:r>
                <a:rPr lang="ru-RU" altLang="ru-RU" sz="2200" dirty="0">
                  <a:latin typeface="+mn-lt"/>
                  <a:cs typeface="Times New Roman" panose="02020603050405020304" pitchFamily="18" charset="0"/>
                </a:rPr>
                <a:t>.</a:t>
              </a:r>
              <a:r>
                <a:rPr lang="en-US" altLang="ru-RU" sz="2200" dirty="0">
                  <a:latin typeface="+mn-lt"/>
                  <a:cs typeface="Times New Roman" panose="02020603050405020304" pitchFamily="18" charset="0"/>
                </a:rPr>
                <a:t>API</a:t>
              </a:r>
              <a:r>
                <a:rPr lang="ru-RU" altLang="ru-RU" sz="2200" dirty="0">
                  <a:latin typeface="+mn-lt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altLang="ru-RU" sz="2200" dirty="0">
                  <a:latin typeface="+mn-lt"/>
                  <a:cs typeface="Times New Roman" panose="02020603050405020304" pitchFamily="18" charset="0"/>
                </a:rPr>
                <a:t>Интегрировать свои учетные системы с ФГИС Меркурий.</a:t>
              </a:r>
              <a:endParaRPr lang="ru-RU" altLang="ru-RU" sz="2200" dirty="0">
                <a:latin typeface="+mn-lt"/>
              </a:endParaRPr>
            </a:p>
          </p:txBody>
        </p:sp>
      </p:grpSp>
      <p:grpSp>
        <p:nvGrpSpPr>
          <p:cNvPr id="70661" name="Группа 14"/>
          <p:cNvGrpSpPr>
            <a:grpSpLocks/>
          </p:cNvGrpSpPr>
          <p:nvPr/>
        </p:nvGrpSpPr>
        <p:grpSpPr bwMode="auto">
          <a:xfrm>
            <a:off x="107825" y="5473700"/>
            <a:ext cx="8856663" cy="836713"/>
            <a:chOff x="0" y="7011"/>
            <a:chExt cx="9310161" cy="75312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7011"/>
              <a:ext cx="9295141" cy="75312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0" y="7012"/>
              <a:ext cx="9310161" cy="753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latin typeface="+mn-lt"/>
                  <a:cs typeface="Times New Roman" panose="02020603050405020304" pitchFamily="18" charset="0"/>
                </a:rPr>
                <a:t>ВЫВОД - </a:t>
              </a:r>
              <a:r>
                <a:rPr lang="ru-RU" altLang="ru-RU" sz="1500" dirty="0">
                  <a:latin typeface="+mn-lt"/>
                  <a:cs typeface="Times New Roman" panose="02020603050405020304" pitchFamily="18" charset="0"/>
                </a:rPr>
                <a:t>Вариант №2 подходит крупным и средним компаниям с развитыми производственными,  логистическими и складскими системами, </a:t>
              </a:r>
              <a:endParaRPr lang="en-US" altLang="ru-RU" sz="1500" dirty="0" smtClean="0">
                <a:latin typeface="+mn-lt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1500" dirty="0" smtClean="0">
                  <a:latin typeface="+mn-lt"/>
                  <a:cs typeface="Times New Roman" panose="02020603050405020304" pitchFamily="18" charset="0"/>
                </a:rPr>
                <a:t>обладающим </a:t>
              </a:r>
              <a:r>
                <a:rPr lang="ru-RU" altLang="ru-RU" sz="1500" dirty="0">
                  <a:latin typeface="+mn-lt"/>
                  <a:cs typeface="Times New Roman" panose="02020603050405020304" pitchFamily="18" charset="0"/>
                </a:rPr>
                <a:t>большими финансовыми ресурсами для решения данной задачи</a:t>
              </a:r>
              <a:endParaRPr lang="ru-RU" altLang="ru-RU" sz="15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6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695950" cy="43195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Заголовок 1"/>
          <p:cNvSpPr>
            <a:spLocks noGrp="1"/>
          </p:cNvSpPr>
          <p:nvPr>
            <p:ph type="title"/>
          </p:nvPr>
        </p:nvSpPr>
        <p:spPr>
          <a:xfrm>
            <a:off x="3203575" y="0"/>
            <a:ext cx="5618163" cy="10810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pic>
        <p:nvPicPr>
          <p:cNvPr id="7270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0369"/>
            <a:ext cx="267335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1368984"/>
            <a:ext cx="5697265" cy="405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			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ВАРИАНТ №3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1С и ГИС.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9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5496" y="2348880"/>
            <a:ext cx="86407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Решение </a:t>
            </a:r>
            <a:r>
              <a:rPr lang="ru-RU" sz="1800" kern="0" dirty="0">
                <a:solidFill>
                  <a:srgbClr val="5B5E8B"/>
                </a:solidFill>
              </a:rPr>
              <a:t>"1С:Управление ветеринарными сертификатами" позволяет осуществлять:</a:t>
            </a:r>
            <a:endParaRPr lang="en-US" sz="1800" kern="0" dirty="0">
              <a:solidFill>
                <a:srgbClr val="5B5E8B"/>
              </a:solidFill>
            </a:endParaRP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передачу </a:t>
            </a:r>
            <a:r>
              <a:rPr lang="ru-RU" sz="1600" kern="0" dirty="0">
                <a:solidFill>
                  <a:srgbClr val="5B5E8B"/>
                </a:solidFill>
              </a:rPr>
              <a:t>информации в ФГИС "Меркурий" для получения ветеринарных сопроводительных </a:t>
            </a:r>
            <a:r>
              <a:rPr lang="ru-RU" sz="1600" kern="0" dirty="0" smtClean="0">
                <a:solidFill>
                  <a:srgbClr val="5B5E8B"/>
                </a:solidFill>
              </a:rPr>
              <a:t>документов;</a:t>
            </a: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передачу </a:t>
            </a:r>
            <a:r>
              <a:rPr lang="ru-RU" sz="1600" kern="0" dirty="0">
                <a:solidFill>
                  <a:srgbClr val="5B5E8B"/>
                </a:solidFill>
              </a:rPr>
              <a:t>информации в ФГИС "Меркурий" о перемещении, гашении ветеринарных сопроводительных документов;</a:t>
            </a:r>
            <a:endParaRPr lang="en-US" sz="1600" kern="0" dirty="0">
              <a:solidFill>
                <a:srgbClr val="5B5E8B"/>
              </a:solidFill>
            </a:endParaRP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получение </a:t>
            </a:r>
            <a:r>
              <a:rPr lang="ru-RU" sz="1600" kern="0" dirty="0">
                <a:solidFill>
                  <a:srgbClr val="5B5E8B"/>
                </a:solidFill>
              </a:rPr>
              <a:t>информации из ФГИС "Меркурий" о сформированных ветеринарных сопроводительных документах;</a:t>
            </a:r>
            <a:endParaRPr lang="en-US" sz="1600" kern="0" dirty="0">
              <a:solidFill>
                <a:srgbClr val="5B5E8B"/>
              </a:solidFill>
            </a:endParaRP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выполнение </a:t>
            </a:r>
            <a:r>
              <a:rPr lang="ru-RU" sz="1600" kern="0" dirty="0">
                <a:solidFill>
                  <a:srgbClr val="5B5E8B"/>
                </a:solidFill>
              </a:rPr>
              <a:t>хранения, обработки и выборки информации по полученным ветеринарным сопроводительным документам.</a:t>
            </a:r>
            <a:endParaRPr lang="en-US" sz="1600" kern="0" dirty="0">
              <a:solidFill>
                <a:srgbClr val="5B5E8B"/>
              </a:solidFill>
            </a:endParaRPr>
          </a:p>
          <a:p>
            <a:pPr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передачу </a:t>
            </a:r>
            <a:r>
              <a:rPr lang="ru-RU" sz="1600" kern="0" dirty="0">
                <a:solidFill>
                  <a:srgbClr val="5B5E8B"/>
                </a:solidFill>
              </a:rPr>
              <a:t>информации в типовые программные продукты "1С" о сформированных электронных ветеринарных сопроводительных </a:t>
            </a:r>
            <a:r>
              <a:rPr lang="ru-RU" sz="1600" kern="0" dirty="0" smtClean="0">
                <a:solidFill>
                  <a:srgbClr val="5B5E8B"/>
                </a:solidFill>
              </a:rPr>
              <a:t>документах</a:t>
            </a:r>
            <a:endParaRPr lang="ru-RU" sz="1600" kern="0" dirty="0">
              <a:solidFill>
                <a:srgbClr val="5B5E8B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kern="0" dirty="0">
              <a:solidFill>
                <a:srgbClr val="5B5E8B"/>
              </a:solidFill>
            </a:endParaRPr>
          </a:p>
        </p:txBody>
      </p:sp>
      <p:sp>
        <p:nvSpPr>
          <p:cNvPr id="74756" name="Прямоугольник 2"/>
          <p:cNvSpPr>
            <a:spLocks noChangeArrowheads="1"/>
          </p:cNvSpPr>
          <p:nvPr/>
        </p:nvSpPr>
        <p:spPr bwMode="auto">
          <a:xfrm>
            <a:off x="0" y="1289050"/>
            <a:ext cx="7812088" cy="987425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352550"/>
            <a:ext cx="7561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1С:Предприятие 8. Управление ветеринарными сертификатами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9388" y="1268760"/>
            <a:ext cx="864076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В </a:t>
            </a:r>
            <a:r>
              <a:rPr lang="ru-RU" sz="1800" kern="0" dirty="0">
                <a:solidFill>
                  <a:srgbClr val="5B5E8B"/>
                </a:solidFill>
              </a:rPr>
              <a:t>конфигурации реализована возможность выгрузки информации о сформированных электронных ветеринарных сопроводительных документах в файл формата </a:t>
            </a:r>
            <a:r>
              <a:rPr lang="ru-RU" sz="1800" kern="0" dirty="0" err="1">
                <a:solidFill>
                  <a:srgbClr val="5B5E8B"/>
                </a:solidFill>
              </a:rPr>
              <a:t>xml</a:t>
            </a:r>
            <a:r>
              <a:rPr lang="ru-RU" sz="1800" kern="0" dirty="0">
                <a:solidFill>
                  <a:srgbClr val="5B5E8B"/>
                </a:solidFill>
              </a:rPr>
              <a:t>, а также реализован </a:t>
            </a:r>
            <a:r>
              <a:rPr lang="ru-RU" sz="1800" b="1" kern="0" dirty="0">
                <a:solidFill>
                  <a:srgbClr val="323697"/>
                </a:solidFill>
              </a:rPr>
              <a:t>механизм обмена данными с типовыми конфигурациями</a:t>
            </a:r>
            <a:r>
              <a:rPr lang="ru-RU" sz="1800" kern="0" dirty="0">
                <a:solidFill>
                  <a:srgbClr val="090C14"/>
                </a:solidFill>
              </a:rPr>
              <a:t>: </a:t>
            </a: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5B5E8B"/>
                </a:solidFill>
              </a:rPr>
              <a:t>"1C:ERP Управление предприятием 2", </a:t>
            </a: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5B5E8B"/>
                </a:solidFill>
              </a:rPr>
              <a:t>"1С:Комплексная автоматизация" (редакция 2) </a:t>
            </a: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5B5E8B"/>
                </a:solidFill>
              </a:rPr>
              <a:t>"1С:Управление торговлей" (редакции 10.3, 11.3 и выше), а так же отраслевыми решения, которые разработаны на их основе. </a:t>
            </a:r>
          </a:p>
        </p:txBody>
      </p:sp>
      <p:pic>
        <p:nvPicPr>
          <p:cNvPr id="76804" name="Picture 2" descr="http://infostart.ru/upload/iblock/f2d/f2dc5d610c21c1c5a3284a769a1404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66" b="42719"/>
          <a:stretch>
            <a:fillRect/>
          </a:stretch>
        </p:blipFill>
        <p:spPr bwMode="auto">
          <a:xfrm>
            <a:off x="0" y="4149725"/>
            <a:ext cx="9144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9388" y="2238375"/>
            <a:ext cx="86407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Продукт БИТ: </a:t>
            </a:r>
            <a:r>
              <a:rPr lang="ru-RU" sz="1800" kern="0" dirty="0">
                <a:solidFill>
                  <a:srgbClr val="5B5E8B"/>
                </a:solidFill>
              </a:rPr>
              <a:t>Интеграция с ФГИС «Меркурий» предназначен для автоматического обмена с ФГИС "Меркурий" данными электронной ветеринарной сертификации на основе первичных документов учетной системы заказчика, построенной на любой программной платформе. </a:t>
            </a:r>
            <a:endParaRPr lang="ru-RU" sz="1800" kern="0" dirty="0" smtClean="0">
              <a:solidFill>
                <a:srgbClr val="5B5E8B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kern="0" dirty="0" smtClean="0">
                <a:solidFill>
                  <a:srgbClr val="323697"/>
                </a:solidFill>
              </a:rPr>
              <a:t>При </a:t>
            </a:r>
            <a:r>
              <a:rPr lang="ru-RU" sz="1800" b="1" kern="0" dirty="0">
                <a:solidFill>
                  <a:srgbClr val="323697"/>
                </a:solidFill>
              </a:rPr>
              <a:t>этом решение может как встраиваться в одну из типовых конфигураций, так и работать в режиме "Шлюз".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kern="0" dirty="0">
              <a:solidFill>
                <a:srgbClr val="090C14"/>
              </a:solidFill>
            </a:endParaRPr>
          </a:p>
        </p:txBody>
      </p:sp>
      <p:sp>
        <p:nvSpPr>
          <p:cNvPr id="78852" name="Прямоугольник 2"/>
          <p:cNvSpPr>
            <a:spLocks noChangeArrowheads="1"/>
          </p:cNvSpPr>
          <p:nvPr/>
        </p:nvSpPr>
        <p:spPr bwMode="auto">
          <a:xfrm>
            <a:off x="0" y="1289050"/>
            <a:ext cx="6804025" cy="627063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352550"/>
            <a:ext cx="7561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БИТ: </a:t>
            </a:r>
            <a:r>
              <a:rPr lang="ru-RU" sz="2400" b="1" kern="0" dirty="0">
                <a:solidFill>
                  <a:schemeClr val="bg1"/>
                </a:solidFill>
              </a:rPr>
              <a:t>Интеграция с ФГИС "Меркурий"</a:t>
            </a:r>
          </a:p>
        </p:txBody>
      </p:sp>
      <p:pic>
        <p:nvPicPr>
          <p:cNvPr id="7885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3021" b="33211"/>
          <a:stretch>
            <a:fillRect/>
          </a:stretch>
        </p:blipFill>
        <p:spPr bwMode="auto">
          <a:xfrm>
            <a:off x="0" y="4398963"/>
            <a:ext cx="9144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575" y="231775"/>
            <a:ext cx="5472113" cy="7350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Работа с ГИС Меркурий из 1С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50825" y="1484313"/>
            <a:ext cx="86423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Продукт БИТ: Интеграция с ФГИС «Меркурий» может выступать </a:t>
            </a:r>
            <a:r>
              <a:rPr lang="ru-RU" sz="1800" b="1" kern="0" dirty="0" smtClean="0">
                <a:solidFill>
                  <a:srgbClr val="323697"/>
                </a:solidFill>
              </a:rPr>
              <a:t>как дополнение к типовым конфигурациям</a:t>
            </a:r>
            <a:r>
              <a:rPr lang="en-US" sz="1800" b="1" kern="0" dirty="0" smtClean="0">
                <a:solidFill>
                  <a:srgbClr val="323697"/>
                </a:solidFill>
              </a:rPr>
              <a:t>:</a:t>
            </a: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"1С:ERP Управление предприятием 2", 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"Управление производственным предприятием", 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"Комплексная автоматизация ",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"Бухгалтерия предприятия",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"Управление торговлей",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"Управление небольшой фирмой",</a:t>
            </a:r>
            <a:endParaRPr lang="en-US" sz="1600" kern="0" dirty="0" smtClean="0">
              <a:solidFill>
                <a:srgbClr val="5B5E8B"/>
              </a:solidFill>
            </a:endParaRPr>
          </a:p>
          <a:p>
            <a:pPr lvl="1">
              <a:buClr>
                <a:srgbClr val="AB1184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kern="0" dirty="0" smtClean="0">
                <a:solidFill>
                  <a:srgbClr val="5B5E8B"/>
                </a:solidFill>
              </a:rPr>
              <a:t> "Управление холдингом" разработанное в среде "1С:Предприятия 8.3" в обычном режиме и в режиме управляемого приложения.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600" kern="0" dirty="0">
              <a:solidFill>
                <a:srgbClr val="090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600" y="188913"/>
            <a:ext cx="5903913" cy="7350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sz="2400" smtClean="0">
                <a:solidFill>
                  <a:srgbClr val="292675"/>
                </a:solidFill>
              </a:rPr>
              <a:t>Подведем итоги.</a:t>
            </a:r>
            <a:br>
              <a:rPr lang="ru-RU" altLang="ru-RU" sz="2400" smtClean="0">
                <a:solidFill>
                  <a:srgbClr val="292675"/>
                </a:solidFill>
              </a:rPr>
            </a:br>
            <a:r>
              <a:rPr lang="ru-RU" altLang="ru-RU" sz="2400" smtClean="0">
                <a:solidFill>
                  <a:srgbClr val="292675"/>
                </a:solidFill>
              </a:rPr>
              <a:t>Что предпринять участникам рынка?</a:t>
            </a:r>
            <a:endParaRPr lang="ru-RU" altLang="ru-RU" sz="2600" smtClean="0">
              <a:solidFill>
                <a:srgbClr val="343689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207195" y="148431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Осуществить регистрацию и подключение к системе ГИС Меркурий самостоятельно или с партнером Первый БИТ.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Заказать </a:t>
            </a:r>
            <a:r>
              <a:rPr lang="ru-RU" sz="1800" kern="0" dirty="0">
                <a:solidFill>
                  <a:srgbClr val="5B5E8B"/>
                </a:solidFill>
              </a:rPr>
              <a:t>в компании Первый БИТ – услугу Экспресс обследование предприятия на готовность к системе ГИС Меркурий. Стоимость услуги 12800 руб</a:t>
            </a:r>
            <a:r>
              <a:rPr lang="ru-RU" sz="1800" kern="0" dirty="0" smtClean="0">
                <a:solidFill>
                  <a:srgbClr val="5B5E8B"/>
                </a:solidFill>
              </a:rPr>
              <a:t>. Результат этапа</a:t>
            </a:r>
            <a:r>
              <a:rPr lang="en-US" sz="1800" kern="0" dirty="0" smtClean="0">
                <a:solidFill>
                  <a:srgbClr val="5B5E8B"/>
                </a:solidFill>
              </a:rPr>
              <a:t>: </a:t>
            </a:r>
            <a:r>
              <a:rPr lang="ru-RU" sz="1800" kern="0" dirty="0" smtClean="0">
                <a:solidFill>
                  <a:srgbClr val="5B5E8B"/>
                </a:solidFill>
              </a:rPr>
              <a:t> схема взаимодействия реестра бизнес процессов предприятия.</a:t>
            </a:r>
            <a:r>
              <a:rPr lang="en-US" sz="1800" kern="0" dirty="0" smtClean="0">
                <a:solidFill>
                  <a:srgbClr val="5B5E8B"/>
                </a:solidFill>
              </a:rPr>
              <a:t> </a:t>
            </a:r>
            <a:endParaRPr lang="ru-RU" sz="1800" kern="0" dirty="0" smtClean="0">
              <a:solidFill>
                <a:srgbClr val="5B5E8B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Совместно с партнером Первый БИТ - проработать схему движения ВСД в рамках предприятия(й), а также внешни</a:t>
            </a:r>
            <a:r>
              <a:rPr lang="ru-RU" sz="1800" kern="0" dirty="0">
                <a:solidFill>
                  <a:srgbClr val="5B5E8B"/>
                </a:solidFill>
              </a:rPr>
              <a:t>х</a:t>
            </a:r>
            <a:r>
              <a:rPr lang="ru-RU" sz="1800" kern="0" dirty="0" smtClean="0">
                <a:solidFill>
                  <a:srgbClr val="5B5E8B"/>
                </a:solidFill>
              </a:rPr>
              <a:t> контрагентов. Стоимость услуги зависит от второго этапа.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1800" kern="0" dirty="0" smtClean="0">
                <a:solidFill>
                  <a:srgbClr val="5B5E8B"/>
                </a:solidFill>
              </a:rPr>
              <a:t>По результатам второго и третьего этапа специалистами компании Первый БИТ будут выданы рекомендации по вариантам автоматизации, а также согласованы требования к внедрению системы на предприятии. Стоимость индивидуально.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ru-RU" sz="1800" kern="0" dirty="0">
              <a:solidFill>
                <a:srgbClr val="090C14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ru-RU" sz="1800" kern="0" dirty="0">
              <a:solidFill>
                <a:srgbClr val="090C14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0570" y="1582738"/>
            <a:ext cx="592137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500" b="1" dirty="0"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2695575"/>
            <a:ext cx="592137" cy="598488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500" b="1" dirty="0"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3814763"/>
            <a:ext cx="592137" cy="598487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500" b="1" dirty="0"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268982" y="4913313"/>
            <a:ext cx="593725" cy="600075"/>
          </a:xfrm>
          <a:prstGeom prst="ellipse">
            <a:avLst/>
          </a:prstGeom>
          <a:solidFill>
            <a:srgbClr val="363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ru-RU" sz="5500" b="1" dirty="0">
                <a:latin typeface="Candara" panose="020E05020303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75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556792"/>
            <a:ext cx="8455025" cy="2376264"/>
          </a:xfrm>
        </p:spPr>
        <p:txBody>
          <a:bodyPr anchor="ctr">
            <a:normAutofit lnSpcReduction="10000"/>
          </a:bodyPr>
          <a:lstStyle/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kern="1200" dirty="0">
                <a:solidFill>
                  <a:srgbClr val="323697"/>
                </a:solidFill>
                <a:sym typeface="Gill Sans Light" charset="0"/>
              </a:rPr>
              <a:t>Спасибо за внимание!</a:t>
            </a:r>
          </a:p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kern="1200" dirty="0">
                <a:solidFill>
                  <a:srgbClr val="323697"/>
                </a:solidFill>
                <a:sym typeface="Gill Sans Light" charset="0"/>
              </a:rPr>
              <a:t>На ваши вопросы </a:t>
            </a:r>
            <a:r>
              <a:rPr lang="ru-RU" altLang="ru-RU" kern="1200" dirty="0" smtClean="0">
                <a:solidFill>
                  <a:srgbClr val="323697"/>
                </a:solidFill>
                <a:sym typeface="Gill Sans Light" charset="0"/>
              </a:rPr>
              <a:t>готов</a:t>
            </a:r>
            <a:r>
              <a:rPr lang="ru-RU" altLang="ru-RU" dirty="0">
                <a:solidFill>
                  <a:srgbClr val="323697"/>
                </a:solidFill>
                <a:sym typeface="Gill Sans Light" charset="0"/>
              </a:rPr>
              <a:t>а</a:t>
            </a:r>
            <a:r>
              <a:rPr lang="ru-RU" altLang="ru-RU" kern="1200" dirty="0" smtClean="0">
                <a:solidFill>
                  <a:srgbClr val="323697"/>
                </a:solidFill>
                <a:sym typeface="Gill Sans Light" charset="0"/>
              </a:rPr>
              <a:t> ответить</a:t>
            </a:r>
          </a:p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altLang="ru-RU" kern="1200" dirty="0" smtClean="0">
              <a:solidFill>
                <a:srgbClr val="323697"/>
              </a:solidFill>
              <a:sym typeface="Gill Sans Light" charset="0"/>
            </a:endParaRPr>
          </a:p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dirty="0" smtClean="0">
                <a:solidFill>
                  <a:srgbClr val="323697"/>
                </a:solidFill>
                <a:sym typeface="Gill Sans Light" charset="0"/>
              </a:rPr>
              <a:t>8 8442 26-27-27</a:t>
            </a:r>
          </a:p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altLang="ru-RU" dirty="0" smtClean="0">
              <a:solidFill>
                <a:srgbClr val="323697"/>
              </a:solidFill>
              <a:sym typeface="Gill Sans Light" charset="0"/>
            </a:endParaRPr>
          </a:p>
          <a:p>
            <a:pPr algn="ctr" defTabSz="410751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kern="1200" dirty="0" smtClean="0">
                <a:solidFill>
                  <a:srgbClr val="323697"/>
                </a:solidFill>
                <a:sym typeface="Gill Sans Light" charset="0"/>
              </a:rPr>
              <a:t>8 937 717 4972</a:t>
            </a:r>
            <a:endParaRPr lang="ru-RU" altLang="ru-RU" kern="1200" dirty="0">
              <a:solidFill>
                <a:srgbClr val="323697"/>
              </a:solidFill>
              <a:sym typeface="Gill Sans Light" charset="0"/>
            </a:endParaRPr>
          </a:p>
        </p:txBody>
      </p:sp>
      <p:sp>
        <p:nvSpPr>
          <p:cNvPr id="66567" name="Rectangle 2"/>
          <p:cNvSpPr txBox="1">
            <a:spLocks noChangeArrowheads="1"/>
          </p:cNvSpPr>
          <p:nvPr/>
        </p:nvSpPr>
        <p:spPr bwMode="auto">
          <a:xfrm>
            <a:off x="251520" y="5157192"/>
            <a:ext cx="75406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defTabSz="584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3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5688" indent="-404813" defTabSz="58420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24013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74888" indent="-323850" defTabSz="5842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24175" indent="-323850" defTabSz="5842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813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385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957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52975" indent="-323850" defTabSz="584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Font typeface="Wingdings" panose="05000000000000000000" pitchFamily="2" charset="2"/>
              <a:buNone/>
              <a:defRPr/>
            </a:pPr>
            <a:r>
              <a:rPr lang="ru-RU" altLang="ru-RU" sz="2531" dirty="0" smtClean="0">
                <a:solidFill>
                  <a:srgbClr val="373298"/>
                </a:solidFill>
              </a:rPr>
              <a:t>Кошелева Татьяна</a:t>
            </a:r>
            <a:br>
              <a:rPr lang="ru-RU" altLang="ru-RU" sz="2531" dirty="0" smtClean="0">
                <a:solidFill>
                  <a:srgbClr val="373298"/>
                </a:solidFill>
              </a:rPr>
            </a:br>
            <a:r>
              <a:rPr lang="ru-RU" altLang="ru-RU" sz="2250" dirty="0" smtClean="0">
                <a:solidFill>
                  <a:srgbClr val="373298"/>
                </a:solidFill>
              </a:rPr>
              <a:t>Руководитель отдела АРТ</a:t>
            </a:r>
          </a:p>
        </p:txBody>
      </p:sp>
    </p:spTree>
    <p:extLst>
      <p:ext uri="{BB962C8B-B14F-4D97-AF65-F5344CB8AC3E}">
        <p14:creationId xmlns:p14="http://schemas.microsoft.com/office/powerpoint/2010/main" val="1304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56592" y="41564"/>
            <a:ext cx="9228047" cy="723305"/>
          </a:xfrm>
        </p:spPr>
        <p:txBody>
          <a:bodyPr/>
          <a:lstStyle/>
          <a:p>
            <a:pPr algn="r" defTabSz="410751">
              <a:defRPr/>
            </a:pPr>
            <a:r>
              <a:rPr lang="ru-RU" sz="1969" b="1" dirty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  <a:sym typeface="Arial" charset="0"/>
              </a:rPr>
              <a:t>ЭКСПЕРТ ПО АВТОМАТИЗАЦИИ </a:t>
            </a:r>
            <a:br>
              <a:rPr lang="ru-RU" sz="1969" b="1" dirty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  <a:sym typeface="Arial" charset="0"/>
              </a:rPr>
            </a:br>
            <a:r>
              <a:rPr lang="ru-RU" sz="1969" b="1" dirty="0">
                <a:solidFill>
                  <a:srgbClr val="4349A3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  <a:sym typeface="Arial" charset="0"/>
              </a:rPr>
              <a:t>БИЗНЕС-ПРОЦЕССОВ</a:t>
            </a:r>
            <a:endParaRPr kumimoji="0" lang="ru-RU" dirty="0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9888216" y="4694766"/>
            <a:ext cx="4921234" cy="722189"/>
          </a:xfrm>
          <a:custGeom>
            <a:avLst/>
            <a:gdLst>
              <a:gd name="T0" fmla="*/ 5515769 w 21600"/>
              <a:gd name="T1" fmla="*/ 513557 h 21600"/>
              <a:gd name="T2" fmla="*/ 5515769 w 21600"/>
              <a:gd name="T3" fmla="*/ 513557 h 21600"/>
              <a:gd name="T4" fmla="*/ 5515769 w 21600"/>
              <a:gd name="T5" fmla="*/ 513557 h 21600"/>
              <a:gd name="T6" fmla="*/ 5515769 w 21600"/>
              <a:gd name="T7" fmla="*/ 513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algn="l">
              <a:defRPr/>
            </a:pPr>
            <a:endParaRPr lang="ru-RU" sz="1266" dirty="0">
              <a:solidFill>
                <a:srgbClr val="D81E9E"/>
              </a:solidFill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-1250522" y="1353145"/>
            <a:ext cx="4556756" cy="455675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5719" tIns="35719" rIns="35719" bIns="35719" numCol="1" rtlCol="0" anchor="ctr" anchorCtr="0" compatLnSpc="1">
            <a:prstTxWarp prst="textNoShape">
              <a:avLst/>
            </a:prstTxWarp>
          </a:bodyPr>
          <a:lstStyle/>
          <a:p>
            <a:pPr marL="241093"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ru-RU" sz="2953">
              <a:solidFill>
                <a:srgbClr val="A39F60"/>
              </a:solidFill>
              <a:latin typeface="Gill Sans Light" charset="0"/>
              <a:ea typeface="Arial" charset="0"/>
              <a:cs typeface="Gill Sans Light" charset="0"/>
              <a:sym typeface="Gill Sans Light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0289458"/>
              </p:ext>
            </p:extLst>
          </p:nvPr>
        </p:nvGraphicFramePr>
        <p:xfrm>
          <a:off x="3048000" y="1251883"/>
          <a:ext cx="5625081" cy="4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hlinkClick r:id="rId8"/>
          </p:cNvPr>
          <p:cNvSpPr txBox="1">
            <a:spLocks/>
          </p:cNvSpPr>
          <p:nvPr/>
        </p:nvSpPr>
        <p:spPr>
          <a:xfrm>
            <a:off x="5220072" y="6237312"/>
            <a:ext cx="292717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www.1cbit.ru </a:t>
            </a:r>
            <a:endParaRPr lang="ru-RU" sz="12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2204864"/>
            <a:ext cx="8893175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32415C"/>
                </a:solidFill>
              </a:rPr>
              <a:t>«Обязательная электронная ветеринарная сертификация в ГИС. Меркурий»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ru-RU" altLang="ru-RU" dirty="0" smtClean="0">
              <a:solidFill>
                <a:srgbClr val="32415C"/>
              </a:solidFill>
            </a:endParaRPr>
          </a:p>
        </p:txBody>
      </p:sp>
      <p:pic>
        <p:nvPicPr>
          <p:cNvPr id="1026" name="Picture 2" descr="Картинки по запросу гис мерку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8301"/>
            <a:ext cx="7056784" cy="16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4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 bwMode="auto">
          <a:xfrm>
            <a:off x="3707905" y="2708920"/>
            <a:ext cx="4824536" cy="2448916"/>
          </a:xfrm>
          <a:prstGeom prst="snip2DiagRect">
            <a:avLst/>
          </a:prstGeom>
          <a:solidFill>
            <a:srgbClr val="323697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idx="4294967295"/>
          </p:nvPr>
        </p:nvSpPr>
        <p:spPr>
          <a:xfrm>
            <a:off x="247650" y="1484784"/>
            <a:ext cx="8893175" cy="10795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b="1" dirty="0" smtClean="0">
                <a:solidFill>
                  <a:srgbClr val="323697"/>
                </a:solidFill>
              </a:rPr>
              <a:t>С 01 января 2016 года </a:t>
            </a:r>
            <a:r>
              <a:rPr lang="ru-RU" altLang="ru-RU" dirty="0" smtClean="0">
                <a:solidFill>
                  <a:srgbClr val="32415C"/>
                </a:solidFill>
              </a:rPr>
              <a:t>возможно оформление ветеринарно-сопроводительных документов в электронном виде. </a:t>
            </a:r>
          </a:p>
        </p:txBody>
      </p:sp>
      <p:pic>
        <p:nvPicPr>
          <p:cNvPr id="19460" name="Picture 7" descr="Картинки по запросу ветеринарно сопроводительные докумен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3"/>
            <a:ext cx="3704729" cy="30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707904" y="3068960"/>
            <a:ext cx="4824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Что это означает для предприятий, производящих и торгующих подконтрольной продукцией?</a:t>
            </a:r>
          </a:p>
        </p:txBody>
      </p:sp>
    </p:spTree>
    <p:extLst>
      <p:ext uri="{BB962C8B-B14F-4D97-AF65-F5344CB8AC3E}">
        <p14:creationId xmlns:p14="http://schemas.microsoft.com/office/powerpoint/2010/main" val="30982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4294967295"/>
          </p:nvPr>
        </p:nvSpPr>
        <p:spPr>
          <a:xfrm>
            <a:off x="250825" y="1557808"/>
            <a:ext cx="8569325" cy="45354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32415C"/>
                </a:solidFill>
              </a:rPr>
              <a:t>Продукция, регулируемая </a:t>
            </a:r>
            <a:r>
              <a:rPr lang="ru-RU" altLang="ru-RU" sz="2000" dirty="0" err="1" smtClean="0">
                <a:solidFill>
                  <a:srgbClr val="32415C"/>
                </a:solidFill>
              </a:rPr>
              <a:t>Госветнадзором</a:t>
            </a:r>
            <a:r>
              <a:rPr lang="ru-RU" altLang="ru-RU" sz="2000" dirty="0" smtClean="0">
                <a:solidFill>
                  <a:srgbClr val="32415C"/>
                </a:solidFill>
              </a:rPr>
              <a:t>, согласно ФЗ</a:t>
            </a:r>
            <a:r>
              <a:rPr lang="en-US" altLang="ru-RU" sz="2000" dirty="0" smtClean="0">
                <a:solidFill>
                  <a:srgbClr val="32415C"/>
                </a:solidFill>
              </a:rPr>
              <a:t> </a:t>
            </a:r>
            <a:r>
              <a:rPr lang="ru-RU" altLang="ru-RU" sz="2000" dirty="0" smtClean="0">
                <a:solidFill>
                  <a:srgbClr val="32415C"/>
                </a:solidFill>
              </a:rPr>
              <a:t>№243 от 01.07.2015 «О внесении изменений в Закон Российской Федерации «О ветеринарии», </a:t>
            </a:r>
            <a:r>
              <a:rPr lang="ru-RU" altLang="ru-RU" sz="2000" b="1" dirty="0" smtClean="0">
                <a:solidFill>
                  <a:srgbClr val="323697"/>
                </a:solidFill>
              </a:rPr>
              <a:t>подлежит обязательной электронной сертификации </a:t>
            </a:r>
            <a:r>
              <a:rPr lang="ru-RU" altLang="ru-RU" sz="2000" dirty="0" smtClean="0">
                <a:solidFill>
                  <a:srgbClr val="32415C"/>
                </a:solidFill>
              </a:rPr>
              <a:t>в Федеральной государственной информационной системе Меркурий.</a:t>
            </a:r>
            <a:endParaRPr lang="en-US" altLang="ru-RU" sz="2000" dirty="0" smtClean="0">
              <a:solidFill>
                <a:srgbClr val="32415C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323697"/>
                </a:solidFill>
              </a:rPr>
              <a:t>С 1 июля 2018 вся продукция, производимая и реализуемая в России, будет отслеживаться.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32415C"/>
                </a:solidFill>
              </a:rPr>
              <a:t>Технически отслеживание будет осуществляться через учет ветеринарно-сопроводительных документов на всех этапах производства, вплоть до продажи продуктов конечному потребителю.</a:t>
            </a:r>
          </a:p>
          <a:p>
            <a:pPr marL="0" indent="0">
              <a:buClr>
                <a:srgbClr val="AB1184"/>
              </a:buClr>
              <a:buSzPct val="100000"/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32415C"/>
                </a:solidFill>
              </a:rPr>
              <a:t> </a:t>
            </a:r>
          </a:p>
        </p:txBody>
      </p:sp>
      <p:pic>
        <p:nvPicPr>
          <p:cNvPr id="2150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700808"/>
            <a:ext cx="870902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rgbClr val="32415C"/>
                </a:solidFill>
              </a:rPr>
              <a:t>Перечень подконтрольных товаров, подлежащих сопровождению ветеринарными сопроводительными документами, утвержден </a:t>
            </a:r>
            <a:r>
              <a:rPr lang="ru-RU" altLang="ru-RU" sz="1800" b="1" dirty="0">
                <a:solidFill>
                  <a:srgbClr val="323697"/>
                </a:solidFill>
                <a:latin typeface="+mn-lt"/>
              </a:rPr>
              <a:t>Приказом Минсельхоза России от 18.12.2015 № 648</a:t>
            </a:r>
            <a:r>
              <a:rPr lang="ru-RU" altLang="ru-RU" sz="1800" dirty="0" smtClean="0">
                <a:solidFill>
                  <a:srgbClr val="32415C"/>
                </a:solidFill>
              </a:rPr>
              <a:t>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32415C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rgbClr val="32415C"/>
                </a:solidFill>
              </a:rPr>
              <a:t>Перечень очень большой для полного упоминания, но для понимания масштабности достаточно будет указать следующие группы: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живые животные,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мясо и пищевые мясные субпродукты,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готовые продукты из мяса и рыбы,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продукты животного происхождения,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рыба и ракообразные,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молочная продукция,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яйца птиц,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мед,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молочная продукция,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злаки и мука,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жиры и масла животного или растительного происхождения,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323697"/>
                </a:solidFill>
                <a:latin typeface="+mn-lt"/>
              </a:rPr>
              <a:t>готовые продукты из зерна злаков и муки и так далее.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563" y="1046163"/>
            <a:ext cx="8108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На государственном уровне принято решение ослабить бюрократический контроль за бизнесом. </a:t>
            </a:r>
          </a:p>
        </p:txBody>
      </p:sp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152400" y="1193800"/>
            <a:ext cx="8291513" cy="466725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963" y="1198563"/>
            <a:ext cx="8108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Каких продуктов и кого коснется новый закон?</a:t>
            </a:r>
          </a:p>
        </p:txBody>
      </p:sp>
    </p:spTree>
    <p:extLst>
      <p:ext uri="{BB962C8B-B14F-4D97-AF65-F5344CB8AC3E}">
        <p14:creationId xmlns:p14="http://schemas.microsoft.com/office/powerpoint/2010/main" val="7240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6252"/>
          <a:stretch>
            <a:fillRect/>
          </a:stretch>
        </p:blipFill>
        <p:spPr bwMode="auto">
          <a:xfrm>
            <a:off x="0" y="692695"/>
            <a:ext cx="9144000" cy="568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255588" y="1052513"/>
            <a:ext cx="8569325" cy="936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32415C"/>
                </a:solidFill>
              </a:rPr>
              <a:t>01.07.15 был принят </a:t>
            </a:r>
            <a:r>
              <a:rPr lang="ru-RU" altLang="ru-RU" sz="2000" dirty="0" smtClean="0">
                <a:solidFill>
                  <a:srgbClr val="323697"/>
                </a:solidFill>
              </a:rPr>
              <a:t>Федеральный Закон N 243-ФЗ "О внесении изменений в Закон Российской Федерации "О ветеринарии".</a:t>
            </a:r>
            <a:endParaRPr lang="ru-RU" altLang="ru-RU" sz="2000" dirty="0" smtClean="0">
              <a:solidFill>
                <a:srgbClr val="32415C"/>
              </a:solidFill>
            </a:endParaRPr>
          </a:p>
        </p:txBody>
      </p:sp>
      <p:pic>
        <p:nvPicPr>
          <p:cNvPr id="27651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5321300"/>
            <a:ext cx="13636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87313" y="2617788"/>
            <a:ext cx="87090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900" dirty="0">
                <a:solidFill>
                  <a:srgbClr val="32415C"/>
                </a:solidFill>
              </a:rPr>
              <a:t>с 01.01.16 возможно оформление ветеринарно-сопроводительных документов, далее ВСД (</a:t>
            </a:r>
            <a:r>
              <a:rPr lang="ru-RU" altLang="ru-RU" sz="1900" dirty="0" err="1">
                <a:solidFill>
                  <a:srgbClr val="32415C"/>
                </a:solidFill>
              </a:rPr>
              <a:t>ветсвидетельства</a:t>
            </a:r>
            <a:r>
              <a:rPr lang="ru-RU" altLang="ru-RU" sz="1900" dirty="0">
                <a:solidFill>
                  <a:srgbClr val="32415C"/>
                </a:solidFill>
              </a:rPr>
              <a:t> или </a:t>
            </a:r>
            <a:r>
              <a:rPr lang="ru-RU" altLang="ru-RU" sz="1900" dirty="0" err="1">
                <a:solidFill>
                  <a:srgbClr val="32415C"/>
                </a:solidFill>
              </a:rPr>
              <a:t>ветсправки</a:t>
            </a:r>
            <a:r>
              <a:rPr lang="ru-RU" altLang="ru-RU" sz="1900" dirty="0">
                <a:solidFill>
                  <a:srgbClr val="32415C"/>
                </a:solidFill>
              </a:rPr>
              <a:t>) в бумажном или электронном виде - </a:t>
            </a:r>
            <a:r>
              <a:rPr lang="ru-RU" altLang="ru-RU" sz="1900" b="1" dirty="0">
                <a:solidFill>
                  <a:srgbClr val="393983"/>
                </a:solidFill>
              </a:rPr>
              <a:t>по желанию собственника продукции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ru-RU" altLang="ru-RU" sz="1900" b="1" dirty="0">
              <a:solidFill>
                <a:srgbClr val="393983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900" b="1" dirty="0">
                <a:solidFill>
                  <a:srgbClr val="393983"/>
                </a:solidFill>
              </a:rPr>
              <a:t>с </a:t>
            </a:r>
            <a:r>
              <a:rPr lang="ru-RU" altLang="ru-RU" sz="1900" b="1" dirty="0" smtClean="0">
                <a:solidFill>
                  <a:srgbClr val="393983"/>
                </a:solidFill>
              </a:rPr>
              <a:t>01.07.18</a:t>
            </a:r>
            <a:r>
              <a:rPr lang="ru-RU" altLang="ru-RU" sz="1900" dirty="0">
                <a:solidFill>
                  <a:srgbClr val="32415C"/>
                </a:solidFill>
              </a:rPr>
              <a:t> оформление ветеринарно-сопроводительных документов (</a:t>
            </a:r>
            <a:r>
              <a:rPr lang="ru-RU" altLang="ru-RU" sz="1900" dirty="0" err="1">
                <a:solidFill>
                  <a:srgbClr val="32415C"/>
                </a:solidFill>
              </a:rPr>
              <a:t>ветсвидетельства</a:t>
            </a:r>
            <a:r>
              <a:rPr lang="ru-RU" altLang="ru-RU" sz="1900" dirty="0">
                <a:solidFill>
                  <a:srgbClr val="32415C"/>
                </a:solidFill>
              </a:rPr>
              <a:t> или </a:t>
            </a:r>
            <a:r>
              <a:rPr lang="ru-RU" altLang="ru-RU" sz="1900" dirty="0" err="1">
                <a:solidFill>
                  <a:srgbClr val="32415C"/>
                </a:solidFill>
              </a:rPr>
              <a:t>ветсправки</a:t>
            </a:r>
            <a:r>
              <a:rPr lang="ru-RU" altLang="ru-RU" sz="1900" dirty="0">
                <a:solidFill>
                  <a:srgbClr val="32415C"/>
                </a:solidFill>
              </a:rPr>
              <a:t>) </a:t>
            </a:r>
            <a:r>
              <a:rPr lang="ru-RU" altLang="ru-RU" sz="1900" b="1" dirty="0">
                <a:solidFill>
                  <a:srgbClr val="393983"/>
                </a:solidFill>
              </a:rPr>
              <a:t>должно происходить</a:t>
            </a:r>
            <a:r>
              <a:rPr lang="ru-RU" altLang="ru-RU" sz="1900" dirty="0">
                <a:solidFill>
                  <a:srgbClr val="32415C"/>
                </a:solidFill>
              </a:rPr>
              <a:t> </a:t>
            </a:r>
            <a:r>
              <a:rPr lang="ru-RU" altLang="ru-RU" sz="1900" b="1" dirty="0">
                <a:solidFill>
                  <a:srgbClr val="393983"/>
                </a:solidFill>
              </a:rPr>
              <a:t>только в электронном виде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ru-RU" altLang="ru-RU" sz="1900" b="1" dirty="0">
              <a:solidFill>
                <a:srgbClr val="393983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900" b="1" dirty="0">
                <a:solidFill>
                  <a:srgbClr val="393983"/>
                </a:solidFill>
              </a:rPr>
              <a:t>оформление ВСД</a:t>
            </a:r>
            <a:r>
              <a:rPr lang="ru-RU" altLang="ru-RU" sz="1900" dirty="0">
                <a:solidFill>
                  <a:srgbClr val="32415C"/>
                </a:solidFill>
              </a:rPr>
              <a:t> допускается не только сотрудниками ветеринарной службы, но и </a:t>
            </a:r>
            <a:r>
              <a:rPr lang="ru-RU" altLang="ru-RU" sz="1900" b="1" dirty="0">
                <a:solidFill>
                  <a:srgbClr val="393983"/>
                </a:solidFill>
              </a:rPr>
              <a:t>сотрудниками предприятий.</a:t>
            </a:r>
            <a:br>
              <a:rPr lang="ru-RU" altLang="ru-RU" sz="1900" b="1" dirty="0">
                <a:solidFill>
                  <a:srgbClr val="393983"/>
                </a:solidFill>
              </a:rPr>
            </a:br>
            <a:r>
              <a:rPr lang="ru-RU" altLang="ru-RU" sz="1900" b="1" dirty="0" smtClean="0">
                <a:solidFill>
                  <a:srgbClr val="393983"/>
                </a:solidFill>
              </a:rPr>
              <a:t/>
            </a:r>
            <a:br>
              <a:rPr lang="ru-RU" altLang="ru-RU" sz="1900" b="1" dirty="0" smtClean="0">
                <a:solidFill>
                  <a:srgbClr val="393983"/>
                </a:solidFill>
              </a:rPr>
            </a:br>
            <a:r>
              <a:rPr lang="ru-RU" altLang="ru-RU" sz="1900" dirty="0" smtClean="0">
                <a:solidFill>
                  <a:srgbClr val="32415C"/>
                </a:solidFill>
              </a:rPr>
              <a:t>Что </a:t>
            </a:r>
            <a:r>
              <a:rPr lang="ru-RU" altLang="ru-RU" sz="1900" dirty="0">
                <a:solidFill>
                  <a:srgbClr val="32415C"/>
                </a:solidFill>
              </a:rPr>
              <a:t>это означает для компаний?</a:t>
            </a:r>
            <a:endParaRPr lang="ru-RU" altLang="ru-RU" sz="1900" dirty="0">
              <a:solidFill>
                <a:schemeClr val="tx1"/>
              </a:solidFill>
            </a:endParaRPr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0" y="2032000"/>
            <a:ext cx="4211638" cy="533400"/>
          </a:xfrm>
          <a:prstGeom prst="rect">
            <a:avLst/>
          </a:prstGeom>
          <a:solidFill>
            <a:srgbClr val="39398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2054225"/>
            <a:ext cx="38592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chemeClr val="bg1"/>
                </a:solidFill>
              </a:rPr>
              <a:t>Самое важное в законе:</a:t>
            </a:r>
          </a:p>
        </p:txBody>
      </p:sp>
    </p:spTree>
    <p:extLst>
      <p:ext uri="{BB962C8B-B14F-4D97-AF65-F5344CB8AC3E}">
        <p14:creationId xmlns:p14="http://schemas.microsoft.com/office/powerpoint/2010/main" val="1907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17706</TotalTime>
  <Words>1490</Words>
  <Application>Microsoft Office PowerPoint</Application>
  <PresentationFormat>Экран (4:3)</PresentationFormat>
  <Paragraphs>209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Candara</vt:lpstr>
      <vt:lpstr>Gill Sans Light</vt:lpstr>
      <vt:lpstr>Helvetica</vt:lpstr>
      <vt:lpstr>Times New Roman</vt:lpstr>
      <vt:lpstr>Wingdings</vt:lpstr>
      <vt:lpstr>Тема Office</vt:lpstr>
      <vt:lpstr>Презентация PowerPoint</vt:lpstr>
      <vt:lpstr> «Первый БИТ» - это </vt:lpstr>
      <vt:lpstr>ЭКСПЕРТ ПО АВТОМАТИЗАЦИИ  БИЗНЕС-ПРОЦЕССОВ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для бизнеса от внедрения ВСД</vt:lpstr>
      <vt:lpstr>Презентация PowerPoint</vt:lpstr>
      <vt:lpstr>Как подключиться к системе Меркурий?</vt:lpstr>
      <vt:lpstr>Работа в системе Меркурий на производстве</vt:lpstr>
      <vt:lpstr>Мы задали вопрос Россельхознадзору!</vt:lpstr>
      <vt:lpstr>Работа в системе Меркурий</vt:lpstr>
      <vt:lpstr>Презентация PowerPoint</vt:lpstr>
      <vt:lpstr>Презентация PowerPoint</vt:lpstr>
      <vt:lpstr>Работа с ГИС Меркурий из 1С</vt:lpstr>
      <vt:lpstr>Работа с ГИС Меркурий из 1С</vt:lpstr>
      <vt:lpstr>Работа с ГИС Меркурий из 1С</vt:lpstr>
      <vt:lpstr>Работа с ГИС Меркурий из 1С</vt:lpstr>
      <vt:lpstr>Работа с ГИС Меркурий из 1С</vt:lpstr>
      <vt:lpstr>Работа с ГИС Меркурий из 1С</vt:lpstr>
      <vt:lpstr>Работа с ГИС Меркурий из 1С</vt:lpstr>
      <vt:lpstr>Подведем итоги. Что предпринять участникам рынка?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1С:Бухгалтерия. Отчеты для руководителя</dc:title>
  <dc:creator>Алена Малкова</dc:creator>
  <cp:lastModifiedBy>Администратор</cp:lastModifiedBy>
  <cp:revision>151</cp:revision>
  <dcterms:created xsi:type="dcterms:W3CDTF">2013-08-21T06:49:44Z</dcterms:created>
  <dcterms:modified xsi:type="dcterms:W3CDTF">2018-03-13T06:08:32Z</dcterms:modified>
</cp:coreProperties>
</file>