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1" r:id="rId1"/>
    <p:sldMasterId id="2147483701" r:id="rId2"/>
    <p:sldMasterId id="2147483714" r:id="rId3"/>
    <p:sldMasterId id="2147483727" r:id="rId4"/>
    <p:sldMasterId id="2147483740" r:id="rId5"/>
  </p:sldMasterIdLst>
  <p:notesMasterIdLst>
    <p:notesMasterId r:id="rId29"/>
  </p:notesMasterIdLst>
  <p:sldIdLst>
    <p:sldId id="443" r:id="rId6"/>
    <p:sldId id="299" r:id="rId7"/>
    <p:sldId id="424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44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</p:sldIdLst>
  <p:sldSz cx="12711113" cy="7150100"/>
  <p:notesSz cx="6724650" cy="9874250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40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оман Лисов" initials="РЛ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DEF"/>
    <a:srgbClr val="D25D08"/>
    <a:srgbClr val="143976"/>
    <a:srgbClr val="186A4B"/>
    <a:srgbClr val="B84C10"/>
    <a:srgbClr val="CA5D08"/>
    <a:srgbClr val="C45D08"/>
    <a:srgbClr val="C66D14"/>
    <a:srgbClr val="C85312"/>
    <a:srgbClr val="C8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5972" autoAdjust="0"/>
  </p:normalViewPr>
  <p:slideViewPr>
    <p:cSldViewPr snapToGrid="0">
      <p:cViewPr varScale="1">
        <p:scale>
          <a:sx n="106" d="100"/>
          <a:sy n="106" d="100"/>
        </p:scale>
        <p:origin x="558" y="108"/>
      </p:cViewPr>
      <p:guideLst>
        <p:guide orient="horz" pos="2252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0"/>
            <a:ext cx="2914539" cy="495295"/>
          </a:xfrm>
          <a:prstGeom prst="rect">
            <a:avLst/>
          </a:prstGeom>
        </p:spPr>
        <p:txBody>
          <a:bodyPr vert="horz" lIns="90866" tIns="45436" rIns="90866" bIns="454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8542" y="10"/>
            <a:ext cx="2914539" cy="495295"/>
          </a:xfrm>
          <a:prstGeom prst="rect">
            <a:avLst/>
          </a:prstGeom>
        </p:spPr>
        <p:txBody>
          <a:bodyPr vert="horz" lIns="90866" tIns="45436" rIns="90866" bIns="45436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6" tIns="45436" rIns="90866" bIns="454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91"/>
            <a:ext cx="5379720" cy="3887986"/>
          </a:xfrm>
          <a:prstGeom prst="rect">
            <a:avLst/>
          </a:prstGeom>
        </p:spPr>
        <p:txBody>
          <a:bodyPr vert="horz" lIns="90866" tIns="45436" rIns="90866" bIns="454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378967"/>
            <a:ext cx="2914539" cy="495294"/>
          </a:xfrm>
          <a:prstGeom prst="rect">
            <a:avLst/>
          </a:prstGeom>
        </p:spPr>
        <p:txBody>
          <a:bodyPr vert="horz" lIns="90866" tIns="45436" rIns="90866" bIns="454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8542" y="9378967"/>
            <a:ext cx="2914539" cy="495294"/>
          </a:xfrm>
          <a:prstGeom prst="rect">
            <a:avLst/>
          </a:prstGeom>
        </p:spPr>
        <p:txBody>
          <a:bodyPr vert="horz" lIns="90866" tIns="45436" rIns="90866" bIns="45436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9850" y="742950"/>
            <a:ext cx="6584950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508" indent="-283982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661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189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714" indent="-225608" defTabSz="102391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086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457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8829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3199" indent="-225608" defTabSz="102391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57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4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4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2" y="2574050"/>
            <a:ext cx="5805720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5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1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1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20" y="5158098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20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8"/>
            <a:ext cx="11790880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6"/>
            <a:ext cx="657153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4"/>
            <a:ext cx="10804446" cy="15326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1981218" y="5157341"/>
            <a:ext cx="602454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981218" y="6493021"/>
            <a:ext cx="602454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1"/>
            <a:ext cx="402188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7"/>
            <a:ext cx="11790880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391" y="6507916"/>
            <a:ext cx="65707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7" y="1600498"/>
            <a:ext cx="5616282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7" y="2267508"/>
            <a:ext cx="5616282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80" y="1600498"/>
            <a:ext cx="561848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80" y="2267508"/>
            <a:ext cx="561848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9"/>
            <a:ext cx="10804446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79"/>
            <a:ext cx="4181869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3"/>
            <a:ext cx="7105866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7"/>
            <a:ext cx="4181869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6" y="6627085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5" y="6627085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2711113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74468" y="2573706"/>
            <a:ext cx="5804412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>
                <a:solidFill>
                  <a:srgbClr val="FFFFFF"/>
                </a:solidFill>
              </a:rPr>
            </a:br>
            <a:r>
              <a:rPr lang="ru-RU" altLang="ru-RU" sz="2033" b="1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639343" y="4125432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335" y="2221172"/>
            <a:ext cx="10804446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6667" y="4051727"/>
            <a:ext cx="8897779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981319" y="5158096"/>
            <a:ext cx="602453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981319" y="6493223"/>
            <a:ext cx="602453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53" y="115567"/>
            <a:ext cx="10013624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53" y="1422026"/>
            <a:ext cx="11790880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956851" y="6508164"/>
            <a:ext cx="657153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2"/>
            <a:ext cx="401635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091" y="4594608"/>
            <a:ext cx="10804446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4091" y="3030518"/>
            <a:ext cx="10804446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61"/>
            <a:ext cx="5614076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5556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482" y="1668358"/>
            <a:ext cx="5614076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8"/>
            <a:ext cx="5616283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8" y="1600498"/>
            <a:ext cx="5618489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8" y="2267508"/>
            <a:ext cx="5618489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5" y="284680"/>
            <a:ext cx="4181869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2"/>
            <a:ext cx="7105866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5" y="1496228"/>
            <a:ext cx="4181869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0"/>
            <a:ext cx="7626668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4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7"/>
            <a:ext cx="7626668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15556" y="286343"/>
            <a:ext cx="2860001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5556" y="286343"/>
            <a:ext cx="8368150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5557" y="6627091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42968" y="6627091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39343" y="4125433"/>
            <a:ext cx="11415030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5"/>
            <a:ext cx="12711113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" y="873901"/>
            <a:ext cx="940093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173711" y="2574050"/>
            <a:ext cx="5805720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889" y="1170167"/>
            <a:ext cx="9533335" cy="2489294"/>
          </a:xfrm>
        </p:spPr>
        <p:txBody>
          <a:bodyPr anchor="b"/>
          <a:lstStyle>
            <a:lvl1pPr algn="ctr"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889" y="3755458"/>
            <a:ext cx="9533335" cy="1726285"/>
          </a:xfrm>
        </p:spPr>
        <p:txBody>
          <a:bodyPr/>
          <a:lstStyle>
            <a:lvl1pPr marL="0" indent="0" algn="ctr">
              <a:buNone/>
              <a:defRPr sz="2502"/>
            </a:lvl1pPr>
            <a:lvl2pPr marL="476677" indent="0" algn="ctr">
              <a:buNone/>
              <a:defRPr sz="2085"/>
            </a:lvl2pPr>
            <a:lvl3pPr marL="953353" indent="0" algn="ctr">
              <a:buNone/>
              <a:defRPr sz="1877"/>
            </a:lvl3pPr>
            <a:lvl4pPr marL="1430030" indent="0" algn="ctr">
              <a:buNone/>
              <a:defRPr sz="1668"/>
            </a:lvl4pPr>
            <a:lvl5pPr marL="1906707" indent="0" algn="ctr">
              <a:buNone/>
              <a:defRPr sz="1668"/>
            </a:lvl5pPr>
            <a:lvl6pPr marL="2383384" indent="0" algn="ctr">
              <a:buNone/>
              <a:defRPr sz="1668"/>
            </a:lvl6pPr>
            <a:lvl7pPr marL="2860060" indent="0" algn="ctr">
              <a:buNone/>
              <a:defRPr sz="1668"/>
            </a:lvl7pPr>
            <a:lvl8pPr marL="3336737" indent="0" algn="ctr">
              <a:buNone/>
              <a:defRPr sz="1668"/>
            </a:lvl8pPr>
            <a:lvl9pPr marL="3813414" indent="0" algn="ctr">
              <a:buNone/>
              <a:defRPr sz="166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0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556" y="1600499"/>
            <a:ext cx="5616283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556" y="2267508"/>
            <a:ext cx="5616283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7079" y="1600499"/>
            <a:ext cx="5618489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7079" y="2267508"/>
            <a:ext cx="5618489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808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69" y="1782561"/>
            <a:ext cx="10963335" cy="2974242"/>
          </a:xfrm>
        </p:spPr>
        <p:txBody>
          <a:bodyPr anchor="b"/>
          <a:lstStyle>
            <a:lvl1pPr>
              <a:defRPr sz="625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69" y="4784941"/>
            <a:ext cx="10963335" cy="1564084"/>
          </a:xfrm>
        </p:spPr>
        <p:txBody>
          <a:bodyPr/>
          <a:lstStyle>
            <a:lvl1pPr marL="0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1pPr>
            <a:lvl2pPr marL="476677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2pPr>
            <a:lvl3pPr marL="953353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3pPr>
            <a:lvl4pPr marL="143003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4pPr>
            <a:lvl5pPr marL="190670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5pPr>
            <a:lvl6pPr marL="238338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6pPr>
            <a:lvl7pPr marL="286006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7pPr>
            <a:lvl8pPr marL="3336737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8pPr>
            <a:lvl9pPr marL="381341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663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889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5001" y="1903383"/>
            <a:ext cx="5402223" cy="45366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28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380677"/>
            <a:ext cx="10963335" cy="13820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5545" y="1752768"/>
            <a:ext cx="5377396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5545" y="2611773"/>
            <a:ext cx="5377396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5001" y="1752768"/>
            <a:ext cx="5403879" cy="859005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677" indent="0">
              <a:buNone/>
              <a:defRPr sz="2085" b="1"/>
            </a:lvl2pPr>
            <a:lvl3pPr marL="953353" indent="0">
              <a:buNone/>
              <a:defRPr sz="1877" b="1"/>
            </a:lvl3pPr>
            <a:lvl4pPr marL="1430030" indent="0">
              <a:buNone/>
              <a:defRPr sz="1668" b="1"/>
            </a:lvl4pPr>
            <a:lvl5pPr marL="1906707" indent="0">
              <a:buNone/>
              <a:defRPr sz="1668" b="1"/>
            </a:lvl5pPr>
            <a:lvl6pPr marL="2383384" indent="0">
              <a:buNone/>
              <a:defRPr sz="1668" b="1"/>
            </a:lvl6pPr>
            <a:lvl7pPr marL="2860060" indent="0">
              <a:buNone/>
              <a:defRPr sz="1668" b="1"/>
            </a:lvl7pPr>
            <a:lvl8pPr marL="3336737" indent="0">
              <a:buNone/>
              <a:defRPr sz="1668" b="1"/>
            </a:lvl8pPr>
            <a:lvl9pPr marL="3813414" indent="0">
              <a:buNone/>
              <a:defRPr sz="166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001" y="2611773"/>
            <a:ext cx="5403879" cy="38415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5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00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879" y="1029483"/>
            <a:ext cx="6435001" cy="5081205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1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45" y="476673"/>
            <a:ext cx="4099664" cy="1668357"/>
          </a:xfrm>
        </p:spPr>
        <p:txBody>
          <a:bodyPr anchor="b"/>
          <a:lstStyle>
            <a:lvl1pPr>
              <a:defRPr sz="333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3879" y="1029483"/>
            <a:ext cx="6435001" cy="5081205"/>
          </a:xfrm>
        </p:spPr>
        <p:txBody>
          <a:bodyPr anchor="t"/>
          <a:lstStyle>
            <a:lvl1pPr marL="0" indent="0">
              <a:buNone/>
              <a:defRPr sz="3336"/>
            </a:lvl1pPr>
            <a:lvl2pPr marL="476677" indent="0">
              <a:buNone/>
              <a:defRPr sz="2919"/>
            </a:lvl2pPr>
            <a:lvl3pPr marL="953353" indent="0">
              <a:buNone/>
              <a:defRPr sz="2502"/>
            </a:lvl3pPr>
            <a:lvl4pPr marL="1430030" indent="0">
              <a:buNone/>
              <a:defRPr sz="2085"/>
            </a:lvl4pPr>
            <a:lvl5pPr marL="1906707" indent="0">
              <a:buNone/>
              <a:defRPr sz="2085"/>
            </a:lvl5pPr>
            <a:lvl6pPr marL="2383384" indent="0">
              <a:buNone/>
              <a:defRPr sz="2085"/>
            </a:lvl6pPr>
            <a:lvl7pPr marL="2860060" indent="0">
              <a:buNone/>
              <a:defRPr sz="2085"/>
            </a:lvl7pPr>
            <a:lvl8pPr marL="3336737" indent="0">
              <a:buNone/>
              <a:defRPr sz="2085"/>
            </a:lvl8pPr>
            <a:lvl9pPr marL="3813414" indent="0">
              <a:buNone/>
              <a:defRPr sz="208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5545" y="2145030"/>
            <a:ext cx="4099664" cy="3973933"/>
          </a:xfrm>
        </p:spPr>
        <p:txBody>
          <a:bodyPr/>
          <a:lstStyle>
            <a:lvl1pPr marL="0" indent="0">
              <a:buNone/>
              <a:defRPr sz="1668"/>
            </a:lvl1pPr>
            <a:lvl2pPr marL="476677" indent="0">
              <a:buNone/>
              <a:defRPr sz="1460"/>
            </a:lvl2pPr>
            <a:lvl3pPr marL="953353" indent="0">
              <a:buNone/>
              <a:defRPr sz="1251"/>
            </a:lvl3pPr>
            <a:lvl4pPr marL="1430030" indent="0">
              <a:buNone/>
              <a:defRPr sz="1043"/>
            </a:lvl4pPr>
            <a:lvl5pPr marL="1906707" indent="0">
              <a:buNone/>
              <a:defRPr sz="1043"/>
            </a:lvl5pPr>
            <a:lvl6pPr marL="2383384" indent="0">
              <a:buNone/>
              <a:defRPr sz="1043"/>
            </a:lvl6pPr>
            <a:lvl7pPr marL="2860060" indent="0">
              <a:buNone/>
              <a:defRPr sz="1043"/>
            </a:lvl7pPr>
            <a:lvl8pPr marL="3336737" indent="0">
              <a:buNone/>
              <a:defRPr sz="1043"/>
            </a:lvl8pPr>
            <a:lvl9pPr marL="3813414" indent="0">
              <a:buNone/>
              <a:defRPr sz="104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24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79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6390" y="380677"/>
            <a:ext cx="2740834" cy="60593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889" y="380677"/>
            <a:ext cx="8063612" cy="60593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6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233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" y="1502"/>
            <a:ext cx="12709226" cy="71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8238824" y="5345687"/>
            <a:ext cx="1283188" cy="3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5" tIns="43053" rIns="86105" bIns="43053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986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584" y="1675339"/>
            <a:ext cx="10176521" cy="5034943"/>
          </a:xfrm>
        </p:spPr>
        <p:txBody>
          <a:bodyPr/>
          <a:lstStyle>
            <a:lvl1pPr marL="342306" indent="0">
              <a:buFontTx/>
              <a:buNone/>
              <a:defRPr b="1">
                <a:latin typeface="+mj-lt"/>
              </a:defRPr>
            </a:lvl1pPr>
            <a:lvl2pPr marL="339316" indent="3002">
              <a:defRPr>
                <a:latin typeface="+mj-lt"/>
              </a:defRPr>
            </a:lvl2pPr>
            <a:lvl3pPr marL="591939" indent="-245146">
              <a:tabLst/>
              <a:defRPr>
                <a:latin typeface="+mj-lt"/>
              </a:defRPr>
            </a:lvl3pPr>
            <a:lvl4pPr marL="0" indent="339316">
              <a:lnSpc>
                <a:spcPts val="1702"/>
              </a:lnSpc>
              <a:spcBef>
                <a:spcPts val="378"/>
              </a:spcBef>
              <a:defRPr>
                <a:latin typeface="+mj-lt"/>
              </a:defRPr>
            </a:lvl4pPr>
            <a:lvl5pPr>
              <a:lnSpc>
                <a:spcPts val="1702"/>
              </a:lnSpc>
              <a:spcBef>
                <a:spcPts val="378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43548" y="522437"/>
            <a:ext cx="10199461" cy="1152902"/>
          </a:xfrm>
        </p:spPr>
        <p:txBody>
          <a:bodyPr/>
          <a:lstStyle>
            <a:lvl1pPr marL="0" marR="0" indent="0" defTabSz="9821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106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566" y="284680"/>
            <a:ext cx="4181869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9692" y="284684"/>
            <a:ext cx="7105866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566" y="1496228"/>
            <a:ext cx="4181869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1467" y="5005072"/>
            <a:ext cx="7626668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91467" y="638875"/>
            <a:ext cx="7626668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1467" y="5595949"/>
            <a:ext cx="7626668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5557" y="6627092"/>
            <a:ext cx="296592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42968" y="6627092"/>
            <a:ext cx="4025186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5" y="115866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50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2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993" y="115861"/>
            <a:ext cx="146310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3" y="1155278"/>
            <a:ext cx="10312331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796101" y="115859"/>
            <a:ext cx="11279457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5"/>
            <a:ext cx="11440002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85"/>
            <a:ext cx="2965926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983" y="115859"/>
            <a:ext cx="146310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6100" y="1155271"/>
            <a:ext cx="10312883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2711113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96654" y="115864"/>
            <a:ext cx="11278905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35556" y="1421748"/>
            <a:ext cx="11440002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9631" y="6627091"/>
            <a:ext cx="2965926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08992" y="115860"/>
            <a:ext cx="146310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96661" y="1155279"/>
            <a:ext cx="10312331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2711113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889" y="380677"/>
            <a:ext cx="10963335" cy="1382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889" y="1903383"/>
            <a:ext cx="10963335" cy="453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889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556" y="6627084"/>
            <a:ext cx="4290001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7224" y="6627084"/>
            <a:ext cx="2860000" cy="38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00" r:id="rId13"/>
  </p:sldLayoutIdLst>
  <p:hf hdr="0" ftr="0" dt="0"/>
  <p:txStyles>
    <p:titleStyle>
      <a:lvl1pPr algn="l" defTabSz="953353" rtl="0" eaLnBrk="1" latinLnBrk="0" hangingPunct="1">
        <a:lnSpc>
          <a:spcPct val="90000"/>
        </a:lnSpc>
        <a:spcBef>
          <a:spcPct val="0"/>
        </a:spcBef>
        <a:buNone/>
        <a:defRPr sz="4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338" indent="-238338" algn="l" defTabSz="953353" rtl="0" eaLnBrk="1" latinLnBrk="0" hangingPunct="1">
        <a:lnSpc>
          <a:spcPct val="90000"/>
        </a:lnSpc>
        <a:spcBef>
          <a:spcPts val="1043"/>
        </a:spcBef>
        <a:buFont typeface="Arial" panose="020B0604020202020204" pitchFamily="34" charset="0"/>
        <a:buChar char="•"/>
        <a:defRPr sz="2919" kern="1200">
          <a:solidFill>
            <a:schemeClr val="tx1"/>
          </a:solidFill>
          <a:latin typeface="+mn-lt"/>
          <a:ea typeface="+mn-ea"/>
          <a:cs typeface="+mn-cs"/>
        </a:defRPr>
      </a:lvl1pPr>
      <a:lvl2pPr marL="71501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19169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66836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214504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62172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3098399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575075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4051752" indent="-238338" algn="l" defTabSz="953353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67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3353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3003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670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338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60060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6737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13414" algn="l" defTabSz="953353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nalog.garant.ru/fns/nk/8da055adfdbeb67a44e7419caf3bf35c/#block_346458" TargetMode="External"/><Relationship Id="rId5" Type="http://schemas.openxmlformats.org/officeDocument/2006/relationships/hyperlink" Target="http://nalog.garant.ru/fns/nk/8da055adfdbeb67a44e7419caf3bf35c/#block_3464545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gberry.ru/malyy-biznes/forma-26-2-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berry.ru/malyy-biznes/forma-26-2-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2053888" y="6508750"/>
            <a:ext cx="657225" cy="379413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D4923-4CB8-4F8F-B922-38B98C3C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15" y="115567"/>
            <a:ext cx="8853461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Патентная система налогообложения</a:t>
            </a:r>
            <a:endParaRPr lang="ru-RU" dirty="0"/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0D39E903-083C-45F0-AAE7-6F4B4F6C19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0" y="47092"/>
            <a:ext cx="1266215" cy="11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EC918-2311-44C1-9179-4A0459DF1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A7116E-1E23-4646-AC7D-B0A82E09A2C2}"/>
              </a:ext>
            </a:extLst>
          </p:cNvPr>
          <p:cNvSpPr/>
          <p:nvPr/>
        </p:nvSpPr>
        <p:spPr>
          <a:xfrm>
            <a:off x="791216" y="1473068"/>
            <a:ext cx="471347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Как получить патент.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Заявление на получение патента необходимо подать не позднее чем за 10 дней до начала применения патентной системы налогообложения.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EDE31A-F26E-4412-8AA5-4074ED892786}"/>
              </a:ext>
            </a:extLst>
          </p:cNvPr>
          <p:cNvSpPr/>
          <p:nvPr/>
        </p:nvSpPr>
        <p:spPr>
          <a:xfrm>
            <a:off x="791216" y="2844224"/>
            <a:ext cx="4713474" cy="2927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Подается заявление по форме 26.5-1 </a:t>
            </a:r>
            <a:r>
              <a:rPr lang="ru-RU" sz="1000" dirty="0"/>
              <a:t>( рекомендованная письмом ФНС от 18.02.2020 № СД-4-3/2815@ </a:t>
            </a:r>
            <a:r>
              <a:rPr lang="ru-RU" sz="1100" dirty="0"/>
              <a:t>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-количество дней, но не менее месяца и в пределах календарного года выдачи, на которые запрашивается патент;</a:t>
            </a:r>
          </a:p>
          <a:p>
            <a:pPr lvl="0" eaLnBrk="0" fontAlgn="base" hangingPunct="0">
              <a:lnSpc>
                <a:spcPct val="107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-наименования вида деятельности(патент выдается на один вид деятельности, но разрешается получать сразу несколько патентов);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-численность работников, в т. ч. привлекаемых по договорам ГПХ;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-адреса осуществления выбранного вида деятельности, используемые транспортные средства.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423653-0393-450D-B6E1-5DAAF54E8C70}"/>
              </a:ext>
            </a:extLst>
          </p:cNvPr>
          <p:cNvSpPr/>
          <p:nvPr/>
        </p:nvSpPr>
        <p:spPr>
          <a:xfrm>
            <a:off x="6563448" y="2596452"/>
            <a:ext cx="53934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1.Несоответствие в заявлении на получение патента вида предпринимательской деятельности перечню видов предпринимательской деятельности, в отношении которых на территории субъекта Российской Федерации введена патентная система налогообложения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2.указание срока действия патента, не соответствующего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п. 5 ст. 346.45 НК РФ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 (патент выдается по выбору индивидуального предпринимателя на период от одного до двенадцати месяцев включительно в пределах календарного года)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3.нарушение условия перехода на патентную систему налогообложения, установленного 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абзацем вторым п. 8 </a:t>
            </a:r>
            <a:r>
              <a:rPr lang="ru-RU" sz="1400" dirty="0" smtClean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ст.346.45 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НК РФ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4. наличие недоимки по налогу, уплачиваемому в связи с применением патентной системы налогообложения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52F671-6392-4704-97A6-FDAC601C65D1}"/>
              </a:ext>
            </a:extLst>
          </p:cNvPr>
          <p:cNvSpPr/>
          <p:nvPr/>
        </p:nvSpPr>
        <p:spPr>
          <a:xfrm>
            <a:off x="6563449" y="1473068"/>
            <a:ext cx="51225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Основания для отказа</a:t>
            </a:r>
          </a:p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 в выдачи патента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2B3076-CEEE-4B6B-AA4B-75B52CECB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91" y="1773150"/>
            <a:ext cx="1123384" cy="11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59AA76A-3A8F-4182-BA6B-D50487E013EF}"/>
              </a:ext>
            </a:extLst>
          </p:cNvPr>
          <p:cNvSpPr txBox="1">
            <a:spLocks/>
          </p:cNvSpPr>
          <p:nvPr/>
        </p:nvSpPr>
        <p:spPr bwMode="auto">
          <a:xfrm>
            <a:off x="1106425" y="6135882"/>
            <a:ext cx="10332720" cy="7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Для получения патента с 01.01.2021, </a:t>
            </a:r>
          </a:p>
          <a:p>
            <a:pPr algn="ctr" defTabSz="914400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подать заявление необходимо </a:t>
            </a:r>
            <a:r>
              <a:rPr lang="ru-RU" sz="300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не позднее 17.12.2020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3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852FA63-0D51-4366-9C09-55AE432A9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36" y="1460226"/>
            <a:ext cx="2898649" cy="26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317EF-AFD2-4100-97F9-1881A161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048" y="115567"/>
            <a:ext cx="6997228" cy="67081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Налог на профессиональный доход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AF4B35-0861-4FA3-B837-7C195E84B2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AF88F00F-A2E0-47A5-91B2-85A710B9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4" y="0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9C07C7-A9FE-4379-807E-A0ED3103A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897" y="115567"/>
            <a:ext cx="1774090" cy="8596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EE2C187-5F47-43EB-949A-D82F42084381}"/>
              </a:ext>
            </a:extLst>
          </p:cNvPr>
          <p:cNvSpPr txBox="1">
            <a:spLocks/>
          </p:cNvSpPr>
          <p:nvPr/>
        </p:nvSpPr>
        <p:spPr bwMode="auto">
          <a:xfrm>
            <a:off x="3743987" y="876091"/>
            <a:ext cx="6997228" cy="10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НПД для индивидуальных предпринимателей </a:t>
            </a:r>
          </a:p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физических лиц</a:t>
            </a:r>
          </a:p>
        </p:txBody>
      </p:sp>
      <p:sp>
        <p:nvSpPr>
          <p:cNvPr id="6" name="Звезда: 7 точек 5">
            <a:extLst>
              <a:ext uri="{FF2B5EF4-FFF2-40B4-BE49-F238E27FC236}">
                <a16:creationId xmlns:a16="http://schemas.microsoft.com/office/drawing/2014/main" id="{F9EC0A22-0DE2-430D-AA82-CEC7114E3E13}"/>
              </a:ext>
            </a:extLst>
          </p:cNvPr>
          <p:cNvSpPr/>
          <p:nvPr/>
        </p:nvSpPr>
        <p:spPr>
          <a:xfrm>
            <a:off x="9043416" y="1407308"/>
            <a:ext cx="3570588" cy="2579476"/>
          </a:xfrm>
          <a:prstGeom prst="star7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Все взаимодействие через мобильное приложение </a:t>
            </a:r>
            <a:r>
              <a:rPr lang="ru-RU" sz="2400" dirty="0">
                <a:solidFill>
                  <a:schemeClr val="tx1"/>
                </a:solidFill>
              </a:rPr>
              <a:t>«Мой налог»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107B20D9-FE5B-4B5A-BAC4-9531AA30E74A}"/>
              </a:ext>
            </a:extLst>
          </p:cNvPr>
          <p:cNvSpPr txBox="1">
            <a:spLocks/>
          </p:cNvSpPr>
          <p:nvPr/>
        </p:nvSpPr>
        <p:spPr bwMode="auto">
          <a:xfrm>
            <a:off x="546464" y="2028235"/>
            <a:ext cx="5001767" cy="24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1800" dirty="0"/>
              <a:t>Основные условия применения НПД: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1.Доходы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2,4 млн. рублей.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2.Нельзя привлекать работников.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3. Не вправе применять иные специальные режимы налогообложения.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4.Не применяется при перепродаже товаров, имущественных прав </a:t>
            </a:r>
            <a:r>
              <a:rPr lang="ru-RU" sz="1400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5.Не </a:t>
            </a:r>
            <a:r>
              <a:rPr lang="ru-RU" sz="1400" b="0" dirty="0">
                <a:solidFill>
                  <a:schemeClr val="tx1"/>
                </a:solidFill>
              </a:rPr>
              <a:t>применяется при реализации подакцизных товаров и товаров, подлежащих обязательной маркировке средствами </a:t>
            </a:r>
            <a:r>
              <a:rPr lang="ru-RU" sz="1400" b="0" dirty="0" smtClean="0">
                <a:solidFill>
                  <a:schemeClr val="tx1"/>
                </a:solidFill>
              </a:rPr>
              <a:t>идентификации.</a:t>
            </a:r>
            <a:endParaRPr lang="ru-RU" sz="1400" b="0" dirty="0">
              <a:solidFill>
                <a:schemeClr val="tx1"/>
              </a:solidFill>
            </a:endParaRPr>
          </a:p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63A2BA-CFD8-4821-8F5E-106CD507C313}"/>
              </a:ext>
            </a:extLst>
          </p:cNvPr>
          <p:cNvSpPr/>
          <p:nvPr/>
        </p:nvSpPr>
        <p:spPr>
          <a:xfrm>
            <a:off x="637904" y="4760135"/>
            <a:ext cx="2269888" cy="98229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НПД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3CA20E-430F-489B-ACEC-714B74154126}"/>
              </a:ext>
            </a:extLst>
          </p:cNvPr>
          <p:cNvSpPr/>
          <p:nvPr/>
        </p:nvSpPr>
        <p:spPr>
          <a:xfrm>
            <a:off x="3743986" y="4484673"/>
            <a:ext cx="1804245" cy="85542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4 %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платежей от физических лиц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99D55ED-8F8F-4DD6-A026-050A77D45388}"/>
              </a:ext>
            </a:extLst>
          </p:cNvPr>
          <p:cNvSpPr/>
          <p:nvPr/>
        </p:nvSpPr>
        <p:spPr>
          <a:xfrm>
            <a:off x="3743987" y="5412340"/>
            <a:ext cx="1804244" cy="98229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%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платежей от ИП и ЮЛ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5BDBAC8-3340-449E-B4DB-9C13E4A0554A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 flipV="1">
            <a:off x="2907792" y="4912385"/>
            <a:ext cx="836194" cy="33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EEAA652-C448-4F01-9718-EC8774DBB5F9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2907792" y="5251284"/>
            <a:ext cx="836195" cy="652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B782B75D-9C77-4075-A5A5-872BD4EEDC90}"/>
              </a:ext>
            </a:extLst>
          </p:cNvPr>
          <p:cNvSpPr/>
          <p:nvPr/>
        </p:nvSpPr>
        <p:spPr>
          <a:xfrm>
            <a:off x="7311662" y="4662986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ИП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7398CC7C-8CC2-4425-9E35-EEEBC5D064C4}"/>
              </a:ext>
            </a:extLst>
          </p:cNvPr>
          <p:cNvSpPr txBox="1">
            <a:spLocks/>
          </p:cNvSpPr>
          <p:nvPr/>
        </p:nvSpPr>
        <p:spPr bwMode="auto">
          <a:xfrm>
            <a:off x="6839855" y="4123184"/>
            <a:ext cx="3329900" cy="4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</a:t>
            </a:r>
            <a:r>
              <a:rPr lang="ru-RU" sz="1800" dirty="0" smtClean="0"/>
              <a:t>НПД освобождает </a:t>
            </a:r>
            <a:r>
              <a:rPr lang="ru-RU" sz="1800" dirty="0"/>
              <a:t>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78CBF9B1-4A91-474C-8127-2CA985527936}"/>
              </a:ext>
            </a:extLst>
          </p:cNvPr>
          <p:cNvSpPr/>
          <p:nvPr/>
        </p:nvSpPr>
        <p:spPr>
          <a:xfrm>
            <a:off x="8787384" y="5742433"/>
            <a:ext cx="1179896" cy="9109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0C27832-0688-4CDB-B801-2325B007BA20}"/>
              </a:ext>
            </a:extLst>
          </p:cNvPr>
          <p:cNvSpPr/>
          <p:nvPr/>
        </p:nvSpPr>
        <p:spPr>
          <a:xfrm>
            <a:off x="7285229" y="5742433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smtClean="0">
                <a:solidFill>
                  <a:schemeClr val="tx1"/>
                </a:solidFill>
              </a:rPr>
              <a:t>НДС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C694A50-45D9-4F66-8E3A-D6EAB94378B9}"/>
              </a:ext>
            </a:extLst>
          </p:cNvPr>
          <p:cNvCxnSpPr>
            <a:endCxn id="38" idx="0"/>
          </p:cNvCxnSpPr>
          <p:nvPr/>
        </p:nvCxnSpPr>
        <p:spPr>
          <a:xfrm flipH="1">
            <a:off x="7882202" y="5577386"/>
            <a:ext cx="530278" cy="16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5686949B-F370-4706-8E48-621E54698CCF}"/>
              </a:ext>
            </a:extLst>
          </p:cNvPr>
          <p:cNvCxnSpPr/>
          <p:nvPr/>
        </p:nvCxnSpPr>
        <p:spPr>
          <a:xfrm>
            <a:off x="8650224" y="5577386"/>
            <a:ext cx="465682" cy="165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8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D1287E4-3A59-4D55-8120-EDA54499A9D9}"/>
              </a:ext>
            </a:extLst>
          </p:cNvPr>
          <p:cNvSpPr/>
          <p:nvPr/>
        </p:nvSpPr>
        <p:spPr>
          <a:xfrm>
            <a:off x="7836408" y="2097196"/>
            <a:ext cx="4227577" cy="445524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.Закон Волгоградской области от 17.09.2015 № 157-ОД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 установлении налоговой ставки в размере 0 процентов для налогоплательщиков – индивидуальных предпринимателей, применяющих патентную систему налогообложения».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0 % для новых ИП на ПСН при деятельности в производственной, социальной и (или) научной сферах, а также в сфере бытовых услуг населению, при этом доля доходов по видам деятельности должна быть не менее 70 %.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7560311-83B9-4317-AC8E-C0C9BE31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624" y="85773"/>
            <a:ext cx="2392227" cy="20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7897B-CB19-4C58-9F98-62842FBE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032" y="115567"/>
            <a:ext cx="7125244" cy="951487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E4F948-1667-4B88-B22C-F31A1437C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B34EB368-940A-40F2-9B39-942399AA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2638780-69D5-4E61-B8D7-77210B71FFBC}"/>
              </a:ext>
            </a:extLst>
          </p:cNvPr>
          <p:cNvSpPr txBox="1">
            <a:spLocks/>
          </p:cNvSpPr>
          <p:nvPr/>
        </p:nvSpPr>
        <p:spPr bwMode="auto">
          <a:xfrm>
            <a:off x="2891373" y="597660"/>
            <a:ext cx="6997228" cy="5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>Льготы по специальным налоговым режимам действующие на территории Волгоградской области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517575-8D4E-481A-9185-2F9064C7AE6A}"/>
              </a:ext>
            </a:extLst>
          </p:cNvPr>
          <p:cNvSpPr/>
          <p:nvPr/>
        </p:nvSpPr>
        <p:spPr>
          <a:xfrm>
            <a:off x="897637" y="2028091"/>
            <a:ext cx="6551676" cy="460130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Закон № 130-ОД от 14.07.2015 «Об установлении налоговой ставки в размере 0 процентов для налогоплательщиков - индивидуальных предпринимателей, применяющих упрощенную систему налогообложения». 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0 % для новых ИП на УСН при деятельности в производственной, социальной и (или) научной сферах, при этом доля доходов по видам деятельности должна быть не менее 70 %.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.Закон N 1845-ОД от 10.02.2009 «О ставке налога, уплачиваемого в связи с применением упрощенной системы налогообложения».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 (вместо 15%) ИП и ЮЛ деятельность "Обрабатывающие производства", "Строительство", "Деятельность профессиональная, научная и техническая".</a:t>
            </a:r>
          </a:p>
          <a:p>
            <a:pPr algn="just" fontAlgn="base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5% (вместо 15%) для ИП созданных не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ранее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01.07.2014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не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являющихся участником ООО,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определенным видам деятельности, при этом доля доходов по видам деятельности должна быть не менее 70 %.</a:t>
            </a:r>
          </a:p>
          <a:p>
            <a:pPr algn="just" fontAlgn="base"/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1% (вместо 6%) на 2020-2022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ИП и ЮЛ деятельность "Деятельность профессиональная, научная и техническая" при этом доля доходов по указанному виду деятельности должна быть не менее 70 %.</a:t>
            </a:r>
          </a:p>
          <a:p>
            <a:pPr algn="just" fontAlgn="base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E345C6-DC9D-4C62-89AD-17598FAACFA1}"/>
              </a:ext>
            </a:extLst>
          </p:cNvPr>
          <p:cNvSpPr/>
          <p:nvPr/>
        </p:nvSpPr>
        <p:spPr>
          <a:xfrm>
            <a:off x="2453641" y="1551037"/>
            <a:ext cx="3060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УСН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6FD72E8-9B67-4DE3-BBB7-20954733305B}"/>
              </a:ext>
            </a:extLst>
          </p:cNvPr>
          <p:cNvSpPr/>
          <p:nvPr/>
        </p:nvSpPr>
        <p:spPr>
          <a:xfrm>
            <a:off x="8430769" y="1626491"/>
            <a:ext cx="27980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ПСН</a:t>
            </a:r>
          </a:p>
        </p:txBody>
      </p:sp>
    </p:spTree>
    <p:extLst>
      <p:ext uri="{BB962C8B-B14F-4D97-AF65-F5344CB8AC3E}">
        <p14:creationId xmlns:p14="http://schemas.microsoft.com/office/powerpoint/2010/main" val="357794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4D9F20-097F-4B24-A6CD-63C48A624C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AEE93A5-C85C-4CE4-A3FF-C3424AE9CA41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2542032" y="115888"/>
            <a:ext cx="6321413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ru-RU" dirty="0" smtClean="0">
                <a:latin typeface="Monotype Corsiva" panose="03010101010201010101" pitchFamily="66" charset="0"/>
              </a:rPr>
              <a:t>Возможности </a:t>
            </a:r>
            <a:r>
              <a:rPr lang="ru-RU" dirty="0">
                <a:latin typeface="Monotype Corsiva" panose="03010101010201010101" pitchFamily="66" charset="0"/>
              </a:rPr>
              <a:t>совмещения </a:t>
            </a:r>
            <a:r>
              <a:rPr lang="ru-RU" dirty="0" smtClean="0">
                <a:latin typeface="Monotype Corsiva" panose="03010101010201010101" pitchFamily="66" charset="0"/>
              </a:rPr>
              <a:t>режимов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7033010D-64A8-4A2A-9649-22772C98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F78862-8E60-4E5A-95DE-B82A8BD8FB7B}"/>
              </a:ext>
            </a:extLst>
          </p:cNvPr>
          <p:cNvSpPr txBox="1">
            <a:spLocks/>
          </p:cNvSpPr>
          <p:nvPr/>
        </p:nvSpPr>
        <p:spPr bwMode="auto">
          <a:xfrm>
            <a:off x="1600199" y="2927771"/>
            <a:ext cx="9590809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>Особенности перехода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E95557-D29C-4E01-944E-675681847BCF}"/>
              </a:ext>
            </a:extLst>
          </p:cNvPr>
          <p:cNvSpPr/>
          <p:nvPr/>
        </p:nvSpPr>
        <p:spPr>
          <a:xfrm>
            <a:off x="1474261" y="3730336"/>
            <a:ext cx="3814711" cy="2971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914400"/>
            <a:r>
              <a:rPr lang="ru-RU" sz="1500" b="1" dirty="0" smtClean="0">
                <a:solidFill>
                  <a:schemeClr val="tx1"/>
                </a:solidFill>
              </a:rPr>
              <a:t>УСН (</a:t>
            </a:r>
            <a:r>
              <a:rPr lang="ru-RU" sz="1500" b="1" dirty="0">
                <a:solidFill>
                  <a:schemeClr val="tx1"/>
                </a:solidFill>
              </a:rPr>
              <a:t>ЕСХН)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 defTabSz="914400"/>
            <a:r>
              <a:rPr lang="ru-RU" sz="1500" dirty="0">
                <a:solidFill>
                  <a:schemeClr val="tx1"/>
                </a:solidFill>
              </a:rPr>
              <a:t>перейти на иной режим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нельзя </a:t>
            </a:r>
            <a:r>
              <a:rPr lang="ru-RU" sz="1500" dirty="0">
                <a:solidFill>
                  <a:schemeClr val="tx1"/>
                </a:solidFill>
              </a:rPr>
              <a:t>до окончания налогового периода </a:t>
            </a:r>
            <a:r>
              <a:rPr lang="ru-RU" sz="1000" dirty="0" smtClean="0">
                <a:solidFill>
                  <a:schemeClr val="tx1"/>
                </a:solidFill>
              </a:rPr>
              <a:t>(исключение-утрата </a:t>
            </a:r>
            <a:r>
              <a:rPr lang="ru-RU" sz="1000" dirty="0">
                <a:solidFill>
                  <a:schemeClr val="tx1"/>
                </a:solidFill>
              </a:rPr>
              <a:t>права )</a:t>
            </a:r>
          </a:p>
          <a:p>
            <a:pPr algn="ctr" defTabSz="914400"/>
            <a:r>
              <a:rPr lang="ru-RU" sz="1500" b="1" dirty="0">
                <a:solidFill>
                  <a:schemeClr val="tx1"/>
                </a:solidFill>
              </a:rPr>
              <a:t>Кроме, переход на </a:t>
            </a:r>
            <a:r>
              <a:rPr lang="ru-RU" sz="1500" b="1" dirty="0" smtClean="0">
                <a:solidFill>
                  <a:schemeClr val="tx1"/>
                </a:solidFill>
              </a:rPr>
              <a:t>НПД!</a:t>
            </a:r>
            <a:endParaRPr lang="ru-RU" sz="1500" b="1" dirty="0">
              <a:solidFill>
                <a:schemeClr val="tx1"/>
              </a:solidFill>
            </a:endParaRPr>
          </a:p>
          <a:p>
            <a:pPr algn="ctr" defTabSz="914400"/>
            <a:r>
              <a:rPr lang="ru-RU" sz="1500" dirty="0" smtClean="0">
                <a:solidFill>
                  <a:schemeClr val="tx1"/>
                </a:solidFill>
              </a:rPr>
              <a:t>Осуществляется в любой момент, при: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-зарегистрироваться в качестве плательщика НПД;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 подать </a:t>
            </a:r>
            <a:r>
              <a:rPr lang="ru-RU" sz="1500" dirty="0">
                <a:solidFill>
                  <a:schemeClr val="tx1"/>
                </a:solidFill>
              </a:rPr>
              <a:t>течение </a:t>
            </a:r>
            <a:r>
              <a:rPr lang="ru-RU" sz="1500" dirty="0" smtClean="0">
                <a:solidFill>
                  <a:schemeClr val="tx1"/>
                </a:solidFill>
              </a:rPr>
              <a:t>30 дней уведомление </a:t>
            </a:r>
            <a:r>
              <a:rPr lang="ru-RU" sz="1500" dirty="0">
                <a:solidFill>
                  <a:schemeClr val="tx1"/>
                </a:solidFill>
              </a:rPr>
              <a:t>о прекращении применения </a:t>
            </a:r>
            <a:r>
              <a:rPr lang="ru-RU" sz="1500" dirty="0" smtClean="0">
                <a:solidFill>
                  <a:schemeClr val="tx1"/>
                </a:solidFill>
              </a:rPr>
              <a:t>УСН(ЕСХН) </a:t>
            </a: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 в качестве ИП сниматься не обязан</a:t>
            </a:r>
            <a:endParaRPr lang="ru-RU" sz="1500" dirty="0">
              <a:solidFill>
                <a:schemeClr val="tx1"/>
              </a:solidFill>
            </a:endParaRPr>
          </a:p>
          <a:p>
            <a:pPr algn="ctr" defTabSz="914400"/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A2AE12-AB54-4037-9DF9-6167CC35B054}"/>
              </a:ext>
            </a:extLst>
          </p:cNvPr>
          <p:cNvSpPr/>
          <p:nvPr/>
        </p:nvSpPr>
        <p:spPr>
          <a:xfrm>
            <a:off x="7378732" y="3730337"/>
            <a:ext cx="3812276" cy="2971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defTabSz="914400"/>
            <a:r>
              <a:rPr lang="ru-RU" sz="1500" b="1" dirty="0" smtClean="0">
                <a:solidFill>
                  <a:schemeClr val="tx1"/>
                </a:solidFill>
              </a:rPr>
              <a:t>НПД на УСН (ЕСХН) </a:t>
            </a:r>
          </a:p>
          <a:p>
            <a:pPr algn="ctr" defTabSz="914400"/>
            <a:r>
              <a:rPr lang="ru-RU" sz="1500" dirty="0" smtClean="0">
                <a:solidFill>
                  <a:schemeClr val="tx1"/>
                </a:solidFill>
              </a:rPr>
              <a:t>с </a:t>
            </a:r>
            <a:r>
              <a:rPr lang="ru-RU" sz="1500" dirty="0">
                <a:solidFill>
                  <a:schemeClr val="tx1"/>
                </a:solidFill>
              </a:rPr>
              <a:t>даты, когда он снят с налогового учета в качестве плательщика </a:t>
            </a:r>
            <a:r>
              <a:rPr lang="ru-RU" sz="1500" dirty="0" smtClean="0">
                <a:solidFill>
                  <a:schemeClr val="tx1"/>
                </a:solidFill>
              </a:rPr>
              <a:t>НПД:</a:t>
            </a:r>
            <a:endParaRPr lang="ru-RU" sz="15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500" dirty="0" smtClean="0">
                <a:solidFill>
                  <a:schemeClr val="tx1"/>
                </a:solidFill>
              </a:rPr>
              <a:t>-уведомление на УСН (ЕСХН) в </a:t>
            </a:r>
            <a:r>
              <a:rPr lang="ru-RU" sz="1500" dirty="0">
                <a:solidFill>
                  <a:schemeClr val="tx1"/>
                </a:solidFill>
              </a:rPr>
              <a:t>течение 20 календарных дней с даты снятия с учета в качестве плательщика </a:t>
            </a:r>
            <a:r>
              <a:rPr lang="ru-RU" sz="1500" dirty="0" smtClean="0">
                <a:solidFill>
                  <a:schemeClr val="tx1"/>
                </a:solidFill>
              </a:rPr>
              <a:t>НПД.</a:t>
            </a:r>
            <a:endParaRPr lang="ru-RU" sz="1500" dirty="0">
              <a:solidFill>
                <a:schemeClr val="tx1"/>
              </a:solidFill>
            </a:endParaRPr>
          </a:p>
          <a:p>
            <a:pPr algn="ctr" defTabSz="914400"/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71879"/>
              </p:ext>
            </p:extLst>
          </p:nvPr>
        </p:nvGraphicFramePr>
        <p:xfrm>
          <a:off x="2419419" y="906221"/>
          <a:ext cx="5361708" cy="179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Форма/Применяемая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ЕСХН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77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НПД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ЮЛ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ПСН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05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2B97A-2BCE-4569-B469-6D170370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A8A98A5F-1022-4236-82AC-1876FA20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87ABCDA-6457-47FC-9D8E-1DAFEE708AB1}"/>
              </a:ext>
            </a:extLst>
          </p:cNvPr>
          <p:cNvSpPr txBox="1">
            <a:spLocks/>
          </p:cNvSpPr>
          <p:nvPr/>
        </p:nvSpPr>
        <p:spPr bwMode="auto">
          <a:xfrm>
            <a:off x="2420111" y="1685287"/>
            <a:ext cx="8560853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C891F61-A646-48B0-944E-D7423ADF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448" y="561630"/>
            <a:ext cx="3080770" cy="24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26045"/>
              </p:ext>
            </p:extLst>
          </p:nvPr>
        </p:nvGraphicFramePr>
        <p:xfrm>
          <a:off x="945573" y="1685287"/>
          <a:ext cx="9164782" cy="473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6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6222">
                <a:tc>
                  <a:txBody>
                    <a:bodyPr/>
                    <a:lstStyle/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изделий…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Без наемных работников</a:t>
                      </a:r>
                    </a:p>
                    <a:p>
                      <a:pPr marL="0" marR="0" indent="0" algn="l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с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01.01.2021 по 31.12.2021</a:t>
                      </a:r>
                    </a:p>
                    <a:p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и пошив швейных, меховых и кожаных изделий…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наемными работниками-2 чел.</a:t>
                      </a:r>
                    </a:p>
                    <a:p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с</a:t>
                      </a: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01.01.2021 по 31.12.2021</a:t>
                      </a:r>
                    </a:p>
                    <a:p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Особый патент </a:t>
                      </a:r>
                    </a:p>
                    <a:p>
                      <a:pPr marL="0" marR="0" indent="0" algn="ctr" defTabSz="952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 розничной торговле в магазине с площадью торгового зала 100 </a:t>
                      </a:r>
                      <a:r>
                        <a:rPr lang="ru-RU" sz="15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период с 01.01.2021 по 31.03.2021</a:t>
                      </a:r>
                      <a:endParaRPr lang="ru-RU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881"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Базовая доходность 200 000 руб.;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Коэффициент-дефлятор на 2021 -1,637;</a:t>
                      </a:r>
                    </a:p>
                    <a:p>
                      <a:pPr marL="0" algn="l" defTabSz="952488" rtl="0" eaLnBrk="1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Уплаченные в 2021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ОПС, ОМС составили 30 400 руб.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ПСН составит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(200 000*1,637)*6% -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30 400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рублей.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Базовая доходность  300 000 руб., (из них: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ИП-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200 000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уб.,1 работник- 50 000 руб.,);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Коэффициент-дефлятор на 2021 -1,637;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Страховые платежи (взносы) и пособия уплаченные в 2021</a:t>
                      </a:r>
                      <a:r>
                        <a:rPr lang="ru-RU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составили 103 000 руб. (из них за ИП  40 000 руб., за работников 63 000 руб.);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 ПСН составит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(300 000*1,637)*6%/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2=</a:t>
                      </a:r>
                      <a:r>
                        <a:rPr lang="en-US" sz="15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14 733 рублей.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азовая доходность 1 800 руб.; 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Площадь — 100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</a:rPr>
                        <a:t>кв.м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.;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Коэффициент-дефлятор для ЕНВД -2,005;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15/6 — коэффициент пересчета налоговой ставки ЕНВД и ПСН;</a:t>
                      </a:r>
                    </a:p>
                    <a:p>
                      <a:pPr algn="l" fontAlgn="base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0,5 — уменьшающий коэффициент.</a:t>
                      </a:r>
                    </a:p>
                    <a:p>
                      <a:pPr marL="0" algn="l" defTabSz="998525" rtl="0" eaLnBrk="1" fontAlgn="base" latinLnBrk="0" hangingPunct="1"/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(1 800 х100 х 2,005 х 15/6 х 0,5х3) х6% = 81 202,5 рублей.</a:t>
                      </a:r>
                    </a:p>
                    <a:p>
                      <a:pPr marL="0" algn="l" defTabSz="998525" rtl="0" eaLnBrk="1" latinLnBrk="0" hangingPunct="1"/>
                      <a:endParaRPr lang="ru-RU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A5A706A-A5DD-4C4F-8B60-DAF30DE90740}"/>
              </a:ext>
            </a:extLst>
          </p:cNvPr>
          <p:cNvSpPr txBox="1">
            <a:spLocks/>
          </p:cNvSpPr>
          <p:nvPr/>
        </p:nvSpPr>
        <p:spPr bwMode="auto">
          <a:xfrm>
            <a:off x="4426525" y="1151143"/>
            <a:ext cx="1558638" cy="2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 smtClean="0"/>
              <a:t>ПСН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A706A-A5DD-4C4F-8B60-DAF30DE9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463" y="328760"/>
            <a:ext cx="8323118" cy="820135"/>
          </a:xfrm>
        </p:spPr>
        <p:txBody>
          <a:bodyPr/>
          <a:lstStyle/>
          <a:p>
            <a:pPr algn="ctr"/>
            <a:r>
              <a:rPr lang="ru-RU" dirty="0" smtClean="0"/>
              <a:t>Расчет суммы </a:t>
            </a:r>
            <a:r>
              <a:rPr lang="ru-RU" dirty="0"/>
              <a:t>налога </a:t>
            </a:r>
            <a:r>
              <a:rPr lang="ru-RU" dirty="0" smtClean="0"/>
              <a:t>на 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45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C627A-5AE2-4D2C-89CA-45D8D5FE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976" y="115567"/>
            <a:ext cx="9862875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Рассчитать стоимость патента можно на сайте ФНС  России (</a:t>
            </a:r>
            <a:r>
              <a:rPr lang="en-US" dirty="0">
                <a:latin typeface="Monotype Corsiva" panose="03010101010201010101" pitchFamily="66" charset="0"/>
              </a:rPr>
              <a:t>https://www.nalog.ru/rn34</a:t>
            </a:r>
            <a:r>
              <a:rPr lang="ru-RU" dirty="0">
                <a:latin typeface="Monotype Corsiva" panose="03010101010201010101" pitchFamily="66" charset="0"/>
              </a:rPr>
              <a:t>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062BBF-BB13-4206-92D2-0088F965C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579D8BD7-FEA6-4890-ABAA-A8CF87915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2" y="85773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ECD79F5C-D3C5-4835-A254-B7D536D1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354373" cy="1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A8F11F0-6433-4F8E-90A4-5C13956E414F}"/>
              </a:ext>
            </a:extLst>
          </p:cNvPr>
          <p:cNvSpPr txBox="1">
            <a:spLocks/>
          </p:cNvSpPr>
          <p:nvPr/>
        </p:nvSpPr>
        <p:spPr bwMode="auto">
          <a:xfrm>
            <a:off x="3325090" y="1191466"/>
            <a:ext cx="604750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500" dirty="0"/>
              <a:t>В разделе «Сервисы и услуги»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A065DE-A754-41B1-8F7B-E136A80CF7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69027" y="1970087"/>
            <a:ext cx="9725891" cy="428524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904509" y="3823855"/>
            <a:ext cx="3023755" cy="5299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2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B93C8FD7-557B-492E-A072-ED94C4EA89AC}"/>
              </a:ext>
            </a:extLst>
          </p:cNvPr>
          <p:cNvSpPr/>
          <p:nvPr/>
        </p:nvSpPr>
        <p:spPr>
          <a:xfrm>
            <a:off x="10475964" y="190535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B55F2-997A-4D8A-BDD8-71495A9D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149" y="128017"/>
            <a:ext cx="9487459" cy="1929384"/>
          </a:xfrm>
        </p:spPr>
        <p:txBody>
          <a:bodyPr/>
          <a:lstStyle/>
          <a:p>
            <a:pPr algn="ctr"/>
            <a:r>
              <a:rPr lang="ru-RU" sz="2500" dirty="0">
                <a:latin typeface="Monotype Corsiva" panose="03010101010201010101" pitchFamily="66" charset="0"/>
              </a:rPr>
              <a:t> Федеральный закон  от 23.11.2020 № 373-ФЗ  «О внесении изменений в главы 26-2 и 26-5 части второй Налогового кодекса Российской Федерации и статью 2 Федерального закона «О применении контрольно-кассовой техники при осуществлении расчетов в Российской Федерации».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FCBC5A-3EEF-495D-A515-2B7A129CA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A44E7DA7-BE73-4E9F-B6B6-DDD91544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E074EB-94A9-46AA-BBAF-2A70D40FA137}"/>
              </a:ext>
            </a:extLst>
          </p:cNvPr>
          <p:cNvSpPr/>
          <p:nvPr/>
        </p:nvSpPr>
        <p:spPr>
          <a:xfrm>
            <a:off x="5256056" y="2739735"/>
            <a:ext cx="6700795" cy="430429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endParaRPr lang="ru-RU" sz="1500" dirty="0">
              <a:solidFill>
                <a:schemeClr val="tx1"/>
              </a:solidFill>
            </a:endParaRP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1) ремонт и пошив швейных, меховых и кожаных изделий, головных уборов и изделий из текстильной галантереи, ремонт, пошив и вязание трикотажных изделий </a:t>
            </a:r>
            <a:r>
              <a:rPr lang="ru-RU" sz="1500" b="1" i="1" dirty="0">
                <a:solidFill>
                  <a:srgbClr val="C00000"/>
                </a:solidFill>
              </a:rPr>
              <a:t>по индивидуальному заказу населения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4) </a:t>
            </a:r>
            <a:r>
              <a:rPr lang="ru-RU" sz="1500" b="1" i="1" dirty="0">
                <a:solidFill>
                  <a:srgbClr val="C00000"/>
                </a:solidFill>
              </a:rPr>
              <a:t>стирка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химическая чистка </a:t>
            </a:r>
            <a:r>
              <a:rPr lang="ru-RU" sz="1500" b="1" i="1" dirty="0">
                <a:solidFill>
                  <a:srgbClr val="C00000"/>
                </a:solidFill>
              </a:rPr>
              <a:t>и крашение текстильных и меховых изделий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6) ремонт </a:t>
            </a:r>
            <a:r>
              <a:rPr lang="ru-RU" sz="1500" b="1" i="1" dirty="0">
                <a:solidFill>
                  <a:srgbClr val="C00000"/>
                </a:solidFill>
              </a:rPr>
              <a:t>электронной</a:t>
            </a:r>
            <a:r>
              <a:rPr lang="ru-RU" sz="1500" dirty="0">
                <a:solidFill>
                  <a:schemeClr val="tx1"/>
                </a:solidFill>
              </a:rPr>
              <a:t> бытовой техники, бытовых приборов, часов, металлоизделий бытового и хозяйственного назначения, предметов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изделий из металла, изготовление готовых металлических изделий хозяйственного назначения </a:t>
            </a:r>
            <a:r>
              <a:rPr lang="ru-RU" sz="1500" b="1" i="1" dirty="0">
                <a:solidFill>
                  <a:srgbClr val="C00000"/>
                </a:solidFill>
              </a:rPr>
              <a:t>по индивидуальному заказу населения</a:t>
            </a:r>
            <a:r>
              <a:rPr lang="ru-RU" sz="1500" dirty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7) ремонт мебели </a:t>
            </a:r>
            <a:r>
              <a:rPr lang="ru-RU" sz="1500" b="1" i="1" dirty="0">
                <a:solidFill>
                  <a:srgbClr val="C00000"/>
                </a:solidFill>
              </a:rPr>
              <a:t>и предметов домашнего обихода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ru-RU" sz="1500" b="1" i="1" dirty="0">
                <a:solidFill>
                  <a:schemeClr val="tx1"/>
                </a:solidFill>
              </a:rPr>
              <a:t>9)</a:t>
            </a:r>
            <a:r>
              <a:rPr lang="ru-RU" sz="1500" b="1" i="1" dirty="0">
                <a:solidFill>
                  <a:srgbClr val="C00000"/>
                </a:solidFill>
              </a:rPr>
              <a:t>ремонт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техническое обслуживание автотранспортных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</a:t>
            </a:r>
            <a:r>
              <a:rPr lang="ru-RU" sz="1500" dirty="0" err="1">
                <a:solidFill>
                  <a:schemeClr val="tx1"/>
                </a:solidFill>
              </a:rPr>
              <a:t>мототранспортных</a:t>
            </a:r>
            <a:r>
              <a:rPr lang="ru-RU" sz="1500" dirty="0">
                <a:solidFill>
                  <a:schemeClr val="tx1"/>
                </a:solidFill>
              </a:rPr>
              <a:t> средств, </a:t>
            </a:r>
            <a:r>
              <a:rPr lang="ru-RU" sz="1500" b="1" i="1" dirty="0">
                <a:solidFill>
                  <a:srgbClr val="C00000"/>
                </a:solidFill>
              </a:rPr>
              <a:t>мотоциклов</a:t>
            </a:r>
            <a:r>
              <a:rPr lang="ru-RU" sz="1500" dirty="0">
                <a:solidFill>
                  <a:srgbClr val="C00000"/>
                </a:solidFill>
              </a:rPr>
              <a:t>,</a:t>
            </a:r>
            <a:r>
              <a:rPr lang="ru-RU" sz="1500" dirty="0">
                <a:solidFill>
                  <a:schemeClr val="tx1"/>
                </a:solidFill>
              </a:rPr>
              <a:t> машин и оборудования, </a:t>
            </a:r>
            <a:r>
              <a:rPr lang="ru-RU" sz="1500" b="1" i="1" dirty="0">
                <a:solidFill>
                  <a:srgbClr val="C00000"/>
                </a:solidFill>
              </a:rPr>
              <a:t>мойка автотранспортных средств, полирование и предоставление аналогичных услуг;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10) оказание автотранспортных услуг по перевозке грузов автомобильным транспортом </a:t>
            </a:r>
            <a:r>
              <a:rPr lang="ru-RU" sz="1500" b="1" i="1" dirty="0">
                <a:solidFill>
                  <a:srgbClr val="C00000"/>
                </a:solidFill>
              </a:rPr>
              <a:t>индивидуальными предпринимателями, имеющими на праве собственности или ином праве (пользования, владения и (или) распоряжения) транспортные средства, предназначенные для оказания таких услуг;</a:t>
            </a:r>
          </a:p>
          <a:p>
            <a:pPr algn="just"/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C5CF41B-E60B-4013-8E58-BD3965688C92}"/>
              </a:ext>
            </a:extLst>
          </p:cNvPr>
          <p:cNvSpPr txBox="1">
            <a:spLocks/>
          </p:cNvSpPr>
          <p:nvPr/>
        </p:nvSpPr>
        <p:spPr bwMode="auto">
          <a:xfrm>
            <a:off x="1472184" y="1967981"/>
            <a:ext cx="9487459" cy="77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500" dirty="0">
                <a:latin typeface="Monotype Corsiva" panose="03010101010201010101" pitchFamily="66" charset="0"/>
              </a:rPr>
              <a:t> Внесены изменения в подпункты пункта 2 статьи 346.43 НК РФ</a:t>
            </a:r>
          </a:p>
          <a:p>
            <a:pPr algn="ctr" defTabSz="914400"/>
            <a:r>
              <a:rPr lang="ru-RU" sz="2500" dirty="0">
                <a:latin typeface="Monotype Corsiva" panose="03010101010201010101" pitchFamily="66" charset="0"/>
              </a:rPr>
              <a:t>(рекомендованные виды)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DA192-94DD-44C1-8314-9CB4374C071B}"/>
              </a:ext>
            </a:extLst>
          </p:cNvPr>
          <p:cNvSpPr/>
          <p:nvPr/>
        </p:nvSpPr>
        <p:spPr>
          <a:xfrm>
            <a:off x="21148" y="1905357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24F206-09DB-4631-91DB-F35975311864}"/>
              </a:ext>
            </a:extLst>
          </p:cNvPr>
          <p:cNvSpPr/>
          <p:nvPr/>
        </p:nvSpPr>
        <p:spPr>
          <a:xfrm>
            <a:off x="405242" y="2758975"/>
            <a:ext cx="4683778" cy="439112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1) ремонт и пошив швейных, меховых и кожаных изделий, головных уборов и изделий из текстильной галантереи, ремонт, пошив и вязание трикотажных изделий;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4) химическая чистка, крашение и услуги прачечных;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6) ремонт и техническое обслуживание бытовой радиоэлектронной аппаратуры, бытовых машин и бытовых приборов, часов, ремонт и изготовление металлоизделий;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7) ремонт мебели;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9) техническое обслуживание и ремонт автотранспортных и </a:t>
            </a:r>
            <a:r>
              <a:rPr lang="ru-RU" sz="1500" dirty="0" err="1">
                <a:solidFill>
                  <a:schemeClr val="tx1"/>
                </a:solidFill>
              </a:rPr>
              <a:t>мототранспортных</a:t>
            </a:r>
            <a:r>
              <a:rPr lang="ru-RU" sz="1500" dirty="0">
                <a:solidFill>
                  <a:schemeClr val="tx1"/>
                </a:solidFill>
              </a:rPr>
              <a:t> средств, машин и оборудования;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10) оказание автотранспортных услуг по перевозке грузов автомобильным транспортом;</a:t>
            </a:r>
          </a:p>
        </p:txBody>
      </p:sp>
    </p:spTree>
    <p:extLst>
      <p:ext uri="{BB962C8B-B14F-4D97-AF65-F5344CB8AC3E}">
        <p14:creationId xmlns:p14="http://schemas.microsoft.com/office/powerpoint/2010/main" val="11816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562D7036-6A62-4080-AF1F-EFEB2400C533}"/>
              </a:ext>
            </a:extLst>
          </p:cNvPr>
          <p:cNvSpPr/>
          <p:nvPr/>
        </p:nvSpPr>
        <p:spPr>
          <a:xfrm>
            <a:off x="2040580" y="818388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64924E2-9F90-4D77-85F4-71A9C35E78F5}"/>
              </a:ext>
            </a:extLst>
          </p:cNvPr>
          <p:cNvSpPr/>
          <p:nvPr/>
        </p:nvSpPr>
        <p:spPr>
          <a:xfrm>
            <a:off x="7977965" y="93113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1F001-17B4-4B82-9A14-501F34B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A35BE8-388C-4CEE-BB5F-B2DBEF7B2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70CDD7A3-DDD3-4D44-8DB3-7DE92000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26FF0D-E4F9-4687-8B55-2027C3123E0F}"/>
              </a:ext>
            </a:extLst>
          </p:cNvPr>
          <p:cNvSpPr/>
          <p:nvPr/>
        </p:nvSpPr>
        <p:spPr>
          <a:xfrm>
            <a:off x="429768" y="1636776"/>
            <a:ext cx="5408557" cy="539775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11) оказание автотранспортных услуг по перевозке пассажиров автомобильным транспортом;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12) ремонт жилья и других построек;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17) услуги по приему стеклопосуды и вторичного сырья, за исключением металлолома;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 18) ветеринарные услуги;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19) сдача в аренду (наем) жилых и нежилых помещений, садовых домов, земельных участков, </a:t>
            </a:r>
            <a:r>
              <a:rPr lang="ru-RU" sz="1500" b="1" i="1" dirty="0">
                <a:solidFill>
                  <a:srgbClr val="C00000"/>
                </a:solidFill>
              </a:rPr>
              <a:t>принадлежащих индивидуальному предпринимателю на праве собственности</a:t>
            </a:r>
            <a:r>
              <a:rPr lang="ru-RU" sz="1500" dirty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21) прочие услуги производственного характера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209374-8680-4574-9914-47E9DDCD948F}"/>
              </a:ext>
            </a:extLst>
          </p:cNvPr>
          <p:cNvSpPr/>
          <p:nvPr/>
        </p:nvSpPr>
        <p:spPr>
          <a:xfrm>
            <a:off x="6141267" y="1709620"/>
            <a:ext cx="5815584" cy="52520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11) оказание автотранспортных услуг по перевозке пассажиров автомобильным транспортом, </a:t>
            </a:r>
            <a:r>
              <a:rPr lang="ru-RU" sz="1500" b="1" i="1" dirty="0">
                <a:solidFill>
                  <a:srgbClr val="C00000"/>
                </a:solidFill>
              </a:rPr>
              <a:t>индивидуальными предпринимателями, имеющими на праве собственности или ином праве (пользования, владения и (или) распоряжения) транспортные средства, предназначенные для оказания таких услуг;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12) реконструкция или ремонт </a:t>
            </a:r>
            <a:r>
              <a:rPr lang="ru-RU" sz="1500" b="1" i="1" dirty="0">
                <a:solidFill>
                  <a:srgbClr val="C00000"/>
                </a:solidFill>
              </a:rPr>
              <a:t>существующих жилых и нежилых зданий, а также спортивных сооружений;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17) </a:t>
            </a:r>
            <a:r>
              <a:rPr lang="ru-RU" sz="1500" b="1" i="1" dirty="0">
                <a:solidFill>
                  <a:srgbClr val="C00000"/>
                </a:solidFill>
              </a:rPr>
              <a:t>сбор тары и пригодных для вторичного использования материалов;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18) деятельность ветеринарная;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19) сдача в аренду (наем) </a:t>
            </a:r>
            <a:r>
              <a:rPr lang="ru-RU" sz="1500" b="1" i="1" dirty="0">
                <a:solidFill>
                  <a:srgbClr val="C00000"/>
                </a:solidFill>
              </a:rPr>
              <a:t>собственных или арендованных </a:t>
            </a:r>
            <a:r>
              <a:rPr lang="ru-RU" sz="1500" dirty="0">
                <a:solidFill>
                  <a:schemeClr val="tx1"/>
                </a:solidFill>
              </a:rPr>
              <a:t>жилых помещений, а также сдача в аренду </a:t>
            </a:r>
            <a:r>
              <a:rPr lang="ru-RU" sz="1500" b="1" i="1" dirty="0">
                <a:solidFill>
                  <a:srgbClr val="C00000"/>
                </a:solidFill>
              </a:rPr>
              <a:t>собственных или арендованных </a:t>
            </a:r>
            <a:r>
              <a:rPr lang="ru-RU" sz="1500" dirty="0">
                <a:solidFill>
                  <a:schemeClr val="tx1"/>
                </a:solidFill>
              </a:rPr>
              <a:t>нежилых помещений (включая выставочные залы, складские помещения), земельных участков; 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21) </a:t>
            </a:r>
            <a:r>
              <a:rPr lang="ru-RU" sz="1500" b="1" i="1" dirty="0">
                <a:solidFill>
                  <a:srgbClr val="C00000"/>
                </a:solidFill>
              </a:rPr>
              <a:t>услуги по переработке продуктов сельского хозяйства, лесного хозяйства и рыболовства для приготовления продуктов питания для людей и корма для животных, а также производство различных продуктов промежуточного потребления, которые не являются пищевыми продуктами;</a:t>
            </a:r>
          </a:p>
        </p:txBody>
      </p:sp>
    </p:spTree>
    <p:extLst>
      <p:ext uri="{BB962C8B-B14F-4D97-AF65-F5344CB8AC3E}">
        <p14:creationId xmlns:p14="http://schemas.microsoft.com/office/powerpoint/2010/main" val="221339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562D7036-6A62-4080-AF1F-EFEB2400C533}"/>
              </a:ext>
            </a:extLst>
          </p:cNvPr>
          <p:cNvSpPr/>
          <p:nvPr/>
        </p:nvSpPr>
        <p:spPr>
          <a:xfrm>
            <a:off x="2040580" y="818388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64924E2-9F90-4D77-85F4-71A9C35E78F5}"/>
              </a:ext>
            </a:extLst>
          </p:cNvPr>
          <p:cNvSpPr/>
          <p:nvPr/>
        </p:nvSpPr>
        <p:spPr>
          <a:xfrm>
            <a:off x="7977965" y="931137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1F001-17B4-4B82-9A14-501F34BC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A35BE8-388C-4CEE-BB5F-B2DBEF7B2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70CDD7A3-DDD3-4D44-8DB3-7DE92000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26FF0D-E4F9-4687-8B55-2027C3123E0F}"/>
              </a:ext>
            </a:extLst>
          </p:cNvPr>
          <p:cNvSpPr/>
          <p:nvPr/>
        </p:nvSpPr>
        <p:spPr>
          <a:xfrm>
            <a:off x="429768" y="1636776"/>
            <a:ext cx="5408557" cy="539775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25) монофоническая и стереофоническая запись речи, пения, инструментального исполнения заказчика на магнитную ленту, компакт-диск, перезапись музыкальных и литературных произведений на магнитную ленту, компакт-диск;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26) услуги по уборке жилых помещений и ведению домашнего хозяйства;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27) услуги по оформлению интерьера жилого помещения и услуги художественного оформления;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36) услуги по зеленому хозяйству и декоративному цветоводству;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37) ведение охотничьего хозяйства и осуществление охоты;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41) экскурсионные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42) обрядовые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43) ритуальные услуги;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45)розничная торговля, осуществляемая через объекты стационарной торговой сети </a:t>
            </a:r>
            <a:r>
              <a:rPr lang="ru-RU" sz="1500" b="1" i="1" dirty="0">
                <a:solidFill>
                  <a:srgbClr val="C00000"/>
                </a:solidFill>
              </a:rPr>
              <a:t>с площадью торгового зала не более 50 квадратных метров по каждому объекту организации торговли;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47) услуги общественного питания, оказываемые через объекты организации общественного питания </a:t>
            </a:r>
            <a:r>
              <a:rPr lang="ru-RU" sz="1500" b="1" i="1" dirty="0">
                <a:solidFill>
                  <a:srgbClr val="C00000"/>
                </a:solidFill>
              </a:rPr>
              <a:t>с площадью зала обслуживания посетителей не более 50 квадратных метров по каждому объекту организации общественного питания;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209374-8680-4574-9914-47E9DDCD948F}"/>
              </a:ext>
            </a:extLst>
          </p:cNvPr>
          <p:cNvSpPr/>
          <p:nvPr/>
        </p:nvSpPr>
        <p:spPr>
          <a:xfrm>
            <a:off x="6141267" y="1709620"/>
            <a:ext cx="5815584" cy="52520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25) деятельность в области звукозаписи и издания музыкальных произведений;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26) услуги по уборке квартир и частных домов, </a:t>
            </a:r>
            <a:r>
              <a:rPr lang="ru-RU" sz="1500" b="1" i="1" dirty="0">
                <a:solidFill>
                  <a:srgbClr val="C00000"/>
                </a:solidFill>
              </a:rPr>
              <a:t>деятельность домашних хозяйств с наемными работниками;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27) деятельность, специализированная в области дизайна, услуги художественного оформления;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36) деятельность по благоустройству ландшафта;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37) охота, отлов и отстрел диких животных, </a:t>
            </a:r>
            <a:r>
              <a:rPr lang="ru-RU" sz="1500" b="1" dirty="0">
                <a:solidFill>
                  <a:srgbClr val="C00000"/>
                </a:solidFill>
              </a:rPr>
              <a:t>в том числе предоставление услуг в этих областях, деятельность, связанная </a:t>
            </a:r>
            <a:br>
              <a:rPr lang="ru-RU" sz="1500" b="1" dirty="0">
                <a:solidFill>
                  <a:srgbClr val="C00000"/>
                </a:solidFill>
              </a:rPr>
            </a:br>
            <a:r>
              <a:rPr lang="ru-RU" sz="1500" b="1" dirty="0">
                <a:solidFill>
                  <a:srgbClr val="C00000"/>
                </a:solidFill>
              </a:rPr>
              <a:t>со спортивно-любительской охотой</a:t>
            </a:r>
            <a:r>
              <a:rPr lang="ru-RU" sz="1500" dirty="0">
                <a:solidFill>
                  <a:schemeClr val="tx1"/>
                </a:solidFill>
              </a:rPr>
              <a:t>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41) услуги экскурсионные туристические;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42) организация обрядов (свадеб, юбилеев), в том числе музыкальное сопровождение;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43) организация похорон и предоставление связанных с ними услуг;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45)розничная торговля, осуществляемая через объекты стационарной торговой сети </a:t>
            </a:r>
          </a:p>
          <a:p>
            <a:r>
              <a:rPr lang="ru-RU" sz="1500" dirty="0">
                <a:solidFill>
                  <a:schemeClr val="tx1"/>
                </a:solidFill>
              </a:rPr>
              <a:t>47) услуги общественного питания, оказываемые через объекты организации общественного питания </a:t>
            </a:r>
          </a:p>
          <a:p>
            <a:pPr algn="just"/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0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B63B0D49-7685-44D0-B349-0E73AB2C4C46}"/>
              </a:ext>
            </a:extLst>
          </p:cNvPr>
          <p:cNvSpPr/>
          <p:nvPr/>
        </p:nvSpPr>
        <p:spPr>
          <a:xfrm>
            <a:off x="8081116" y="1508760"/>
            <a:ext cx="2142188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Изменения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345FBB4-E756-48BA-9E17-01ACBDC47C8E}"/>
              </a:ext>
            </a:extLst>
          </p:cNvPr>
          <p:cNvSpPr/>
          <p:nvPr/>
        </p:nvSpPr>
        <p:spPr>
          <a:xfrm>
            <a:off x="1845900" y="1490472"/>
            <a:ext cx="1934714" cy="9144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Было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425E02-E130-4A30-A3C7-668604F7F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B18231F1-3AC1-4572-A8F6-AA21E832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4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FBBF25-7388-4E9C-9508-4F3E79E53A04}"/>
              </a:ext>
            </a:extLst>
          </p:cNvPr>
          <p:cNvSpPr/>
          <p:nvPr/>
        </p:nvSpPr>
        <p:spPr>
          <a:xfrm>
            <a:off x="420624" y="2299462"/>
            <a:ext cx="5408557" cy="255117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52</a:t>
            </a:r>
            <a:r>
              <a:rPr lang="ru-RU" sz="1500" dirty="0">
                <a:solidFill>
                  <a:srgbClr val="C00000"/>
                </a:solidFill>
              </a:rPr>
              <a:t>) </a:t>
            </a:r>
            <a:r>
              <a:rPr lang="ru-RU" sz="1500" b="1" i="1" dirty="0">
                <a:solidFill>
                  <a:srgbClr val="C00000"/>
                </a:solidFill>
              </a:rPr>
              <a:t>сушка</a:t>
            </a:r>
            <a:r>
              <a:rPr lang="ru-RU" sz="1500" dirty="0">
                <a:solidFill>
                  <a:srgbClr val="C00000"/>
                </a:solidFill>
              </a:rPr>
              <a:t>, </a:t>
            </a:r>
            <a:r>
              <a:rPr lang="ru-RU" sz="1500" dirty="0">
                <a:solidFill>
                  <a:schemeClr val="tx1"/>
                </a:solidFill>
              </a:rPr>
              <a:t>переработка и консервирование фруктов и овощей;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56) </a:t>
            </a:r>
            <a:r>
              <a:rPr lang="ru-RU" sz="1500" b="1" dirty="0">
                <a:solidFill>
                  <a:srgbClr val="C00000"/>
                </a:solidFill>
              </a:rPr>
              <a:t>товарное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и спортивное рыболовство и рыбоводство;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62) </a:t>
            </a:r>
            <a:r>
              <a:rPr lang="ru-RU" sz="1500" b="1" i="1" dirty="0">
                <a:solidFill>
                  <a:srgbClr val="C00000"/>
                </a:solidFill>
              </a:rPr>
              <a:t>оказание услуг (выполнение работ)</a:t>
            </a:r>
            <a:r>
              <a:rPr lang="ru-RU" sz="1500" dirty="0">
                <a:solidFill>
                  <a:srgbClr val="C00000"/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по разработке программ для ЭВМ и баз данных (программных средств и информационных продуктов вычислительной техники), их адаптации и модификации;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C0D9AE-8444-4E30-8E68-77058E5BA161}"/>
              </a:ext>
            </a:extLst>
          </p:cNvPr>
          <p:cNvSpPr/>
          <p:nvPr/>
        </p:nvSpPr>
        <p:spPr>
          <a:xfrm>
            <a:off x="6355556" y="2299462"/>
            <a:ext cx="5593308" cy="255117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52) переработка и консервирование фруктов и овощей;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56) рыболовство и рыбоводство, рыболовство любительское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спортивное;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62) разработка компьютерного программного обеспечения, в том числе </a:t>
            </a:r>
            <a:r>
              <a:rPr lang="ru-RU" sz="1500" b="1" i="1" dirty="0">
                <a:solidFill>
                  <a:srgbClr val="C00000"/>
                </a:solidFill>
              </a:rPr>
              <a:t>системного программного обеспечения, приложений программного обеспечения, баз данных, </a:t>
            </a:r>
            <a:r>
              <a:rPr lang="en-US" sz="1500" b="1" i="1" dirty="0">
                <a:solidFill>
                  <a:srgbClr val="C00000"/>
                </a:solidFill>
              </a:rPr>
              <a:t>web</a:t>
            </a:r>
            <a:r>
              <a:rPr lang="ru-RU" sz="1500" b="1" i="1" dirty="0">
                <a:solidFill>
                  <a:srgbClr val="C00000"/>
                </a:solidFill>
              </a:rPr>
              <a:t>-страниц</a:t>
            </a:r>
            <a:r>
              <a:rPr lang="ru-RU" sz="1500" dirty="0">
                <a:solidFill>
                  <a:schemeClr val="tx1"/>
                </a:solidFill>
              </a:rPr>
              <a:t>, включая их адаптацию и модификацию;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BD72817-A147-44CB-BBF5-46A4E02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593" y="115567"/>
            <a:ext cx="9400032" cy="951487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Вносятся изменения в подпункты пункта 2 статьи 346.43 НК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68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2143" y="314755"/>
            <a:ext cx="12181113" cy="660517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462" tIns="58740" rIns="117462" bIns="58740" anchor="ctr"/>
          <a:lstStyle/>
          <a:p>
            <a:pPr algn="ctr" defTabSz="1174027">
              <a:defRPr/>
            </a:pPr>
            <a:endParaRPr lang="ru-RU" sz="2742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184" y="4937369"/>
            <a:ext cx="505896" cy="199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870512" y="6315828"/>
            <a:ext cx="8334528" cy="58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462" tIns="58740" rIns="117462" bIns="58740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919" b="1" dirty="0" err="1">
                <a:solidFill>
                  <a:srgbClr val="7F7F7F"/>
                </a:solidFill>
                <a:latin typeface="Arial Narrow" panose="020B0606020202030204" pitchFamily="34" charset="0"/>
              </a:rPr>
              <a:t>г.Волгоград</a:t>
            </a:r>
            <a:r>
              <a:rPr lang="ru-RU" altLang="ru-RU" sz="2919" b="1" dirty="0">
                <a:solidFill>
                  <a:srgbClr val="7F7F7F"/>
                </a:solidFill>
                <a:latin typeface="Arial Narrow" panose="020B0606020202030204" pitchFamily="34" charset="0"/>
              </a:rPr>
              <a:t>, </a:t>
            </a:r>
            <a:r>
              <a:rPr lang="ru-RU" altLang="ru-RU" sz="3026" b="1" dirty="0">
                <a:solidFill>
                  <a:srgbClr val="7F7F7F"/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705742" y="2673065"/>
            <a:ext cx="5329173" cy="9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Начальник налогообложения юридических лиц УФНС России по Волгоградской области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91" dirty="0">
                <a:solidFill>
                  <a:srgbClr val="104E72"/>
                </a:solidFill>
              </a:rPr>
              <a:t>Т.В. </a:t>
            </a:r>
            <a:r>
              <a:rPr lang="ru-RU" altLang="ru-RU" sz="1891" dirty="0" err="1">
                <a:solidFill>
                  <a:srgbClr val="104E72"/>
                </a:solidFill>
              </a:rPr>
              <a:t>Ходоренко</a:t>
            </a:r>
            <a:endParaRPr lang="ru-RU" altLang="ru-RU" sz="1891" dirty="0">
              <a:solidFill>
                <a:srgbClr val="104E72"/>
              </a:solidFill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2" y="752623"/>
            <a:ext cx="1498173" cy="16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705742" y="3781513"/>
            <a:ext cx="9714608" cy="4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53" b="1" dirty="0">
                <a:solidFill>
                  <a:srgbClr val="104E72"/>
                </a:solidFill>
                <a:cs typeface="Aharoni" panose="02010803020104030203" pitchFamily="2" charset="-79"/>
              </a:rPr>
              <a:t>СПЕЦИАЛЬНЫЕ НАЛОГОВЫЕ РЕЖИМЫ.</a:t>
            </a:r>
          </a:p>
        </p:txBody>
      </p:sp>
    </p:spTree>
    <p:extLst>
      <p:ext uri="{BB962C8B-B14F-4D97-AF65-F5344CB8AC3E}">
        <p14:creationId xmlns:p14="http://schemas.microsoft.com/office/powerpoint/2010/main" val="98596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5D8D6-53C2-4CA6-844B-9AB7C8540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75E9869-C6A8-45B7-ABF9-C2D14402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6" y="228611"/>
            <a:ext cx="9582911" cy="950912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 пункт 2 статьи 346.43 НК РФ добавлены следующие пункты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6657CE-C2E4-46AD-BDD3-7D3FED421759}"/>
              </a:ext>
            </a:extLst>
          </p:cNvPr>
          <p:cNvSpPr/>
          <p:nvPr/>
        </p:nvSpPr>
        <p:spPr>
          <a:xfrm>
            <a:off x="744164" y="1759114"/>
            <a:ext cx="11527083" cy="483371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65) деятельность стоянок для транспортных средств;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66) помол зерна, производство муки и крупы из зерен пшеницы, ржи, овса, кукурузы или прочих хлебных злаков;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67) услуги по уходу за домашними животными;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68) изготовление и ремонт бондарной посуды и гончарных изделий по индивидуальному заказу населения;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69) услуги по изготовлению валяной обуви;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70)Услуги по изготовлению сельскохозяйственного инвентаря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из материала заказчика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71) граверные работы по металлу, стеклу, фарфору, дереву, керамике, кроме ювелирных изделий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72) изготовление и ремонт деревянных лодок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73) ремонт игрушек и подобных им изделий;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74) ремонт спортивного и туристического оборудования;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75) услуги по вспашке огородов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76) услуги по распиловке дров по индивидуальному заказу населения;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77) сборка и ремонт очков;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78) изготовление и печатание визитных карточек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пригласительных билетов на семейные торжества;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79) переплетные, брошюровочные, окантовочные, картонажные работы;</a:t>
            </a:r>
          </a:p>
          <a:p>
            <a:r>
              <a:rPr lang="ru-RU" sz="1500" dirty="0">
                <a:solidFill>
                  <a:schemeClr val="tx1"/>
                </a:solidFill>
              </a:rPr>
              <a:t>80) услуги по ремонту сифонов и </a:t>
            </a:r>
            <a:r>
              <a:rPr lang="ru-RU" sz="1500" dirty="0" err="1">
                <a:solidFill>
                  <a:schemeClr val="tx1"/>
                </a:solidFill>
              </a:rPr>
              <a:t>автосифонов</a:t>
            </a:r>
            <a:r>
              <a:rPr lang="ru-RU" sz="1500" dirty="0">
                <a:solidFill>
                  <a:schemeClr val="tx1"/>
                </a:solidFill>
              </a:rPr>
              <a:t>, в том числе зарядка газовых баллончиков для сифонов.</a:t>
            </a: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0059E3EE-AC55-444A-AE27-AC54499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54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6657CE-C2E4-46AD-BDD3-7D3FED421759}"/>
              </a:ext>
            </a:extLst>
          </p:cNvPr>
          <p:cNvSpPr/>
          <p:nvPr/>
        </p:nvSpPr>
        <p:spPr>
          <a:xfrm>
            <a:off x="620278" y="2528572"/>
            <a:ext cx="11212687" cy="351926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</a:rPr>
              <a:t>1) видов деятельности, осуществляемых в рамках договора простого товарищества (договора о совместной деятельности) или договора доверительного управления имуществом;</a:t>
            </a:r>
          </a:p>
          <a:p>
            <a:r>
              <a:rPr lang="ru-RU" sz="1500" dirty="0">
                <a:solidFill>
                  <a:schemeClr val="tx1"/>
                </a:solidFill>
              </a:rPr>
              <a:t>2) деятельности по производству подакцизных товаров, а также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по добыче и реализации полезных ископаемых;</a:t>
            </a:r>
          </a:p>
          <a:p>
            <a:r>
              <a:rPr lang="ru-RU" sz="1500" dirty="0">
                <a:solidFill>
                  <a:schemeClr val="tx1"/>
                </a:solidFill>
              </a:rPr>
              <a:t>3) розничной торговли, осуществляемой через объекты стационарной торговой сети с площадью торгового зала более 150 квадратных метров;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4) услуг общественного питания, оказываемых через объекты организации общественного питания с площадью зала обслуживания посетителей более 150 квадратных метров;</a:t>
            </a:r>
          </a:p>
          <a:p>
            <a:r>
              <a:rPr lang="ru-RU" sz="1500" dirty="0">
                <a:solidFill>
                  <a:schemeClr val="tx1"/>
                </a:solidFill>
              </a:rPr>
              <a:t>5) оптовой торговли, а также торговли, осуществляемой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по договорам поставки;</a:t>
            </a:r>
          </a:p>
          <a:p>
            <a:r>
              <a:rPr lang="ru-RU" sz="1500" dirty="0">
                <a:solidFill>
                  <a:schemeClr val="tx1"/>
                </a:solidFill>
              </a:rPr>
              <a:t>6) услуг по перевозке грузов и пассажиров индивидуальными предпринимателями, имеющими на праве собственности или ином праве (пользования, владения и (или) распоряжения) более 20 автотранспортных средств, предназначенных для оказания таких услуг;</a:t>
            </a:r>
          </a:p>
          <a:p>
            <a:r>
              <a:rPr lang="ru-RU" sz="1500" dirty="0">
                <a:solidFill>
                  <a:schemeClr val="tx1"/>
                </a:solidFill>
              </a:rPr>
              <a:t>7) деятельности по совершению сделок с ценными бумагами 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и (или) производными финансовыми инструментами, а также по оказанию кредитных и иных финансовых услуг.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75E9869-C6A8-45B7-ABF9-C2D14402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36" y="228611"/>
            <a:ext cx="9582911" cy="950912"/>
          </a:xfrm>
        </p:spPr>
        <p:txBody>
          <a:bodyPr/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 пункт 6 статьи 346.43 НК РФ добавлены следующие пункты</a:t>
            </a:r>
            <a:endParaRPr lang="ru-RU" dirty="0"/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0059E3EE-AC55-444A-AE27-AC54499DA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D8FC48-8986-457A-B48E-C57CB0E6D530}"/>
              </a:ext>
            </a:extLst>
          </p:cNvPr>
          <p:cNvSpPr/>
          <p:nvPr/>
        </p:nvSpPr>
        <p:spPr>
          <a:xfrm>
            <a:off x="620278" y="2071319"/>
            <a:ext cx="8919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Патентная система налогообложения не применяется в отношении: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D5D8D6-53C2-4CA6-844B-9AB7C8540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CDE5E-DEAF-47FC-9C7F-ABB6CD61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448" y="115567"/>
            <a:ext cx="9515403" cy="951487"/>
          </a:xfrm>
        </p:spPr>
        <p:txBody>
          <a:bodyPr/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В статью 346.51 НК РФ добавлен  пункт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EEAFA2-9E33-4BD2-9732-3CCF479E72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D4FCFF34-5F14-444B-91CD-BA7D183E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4460B9-8CFC-4CE4-A51A-2B4F1510CFDA}"/>
              </a:ext>
            </a:extLst>
          </p:cNvPr>
          <p:cNvSpPr/>
          <p:nvPr/>
        </p:nvSpPr>
        <p:spPr>
          <a:xfrm>
            <a:off x="1764185" y="1530514"/>
            <a:ext cx="9784688" cy="85382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Предоставлено право налогоплательщикам ПСН уменьшать сумму налога, уплачиваемого в связи с применением ПСН, на страховые платежи (взносы) и пособия, начисленные за налоговый период.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0C04B5E-2772-4264-B80D-9221C4412B28}"/>
              </a:ext>
            </a:extLst>
          </p:cNvPr>
          <p:cNvSpPr txBox="1">
            <a:spLocks/>
          </p:cNvSpPr>
          <p:nvPr/>
        </p:nvSpPr>
        <p:spPr bwMode="auto">
          <a:xfrm>
            <a:off x="5173752" y="937932"/>
            <a:ext cx="1985999" cy="59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3200" dirty="0">
                <a:latin typeface="Monotype Corsiva" panose="03010101010201010101" pitchFamily="66" charset="0"/>
              </a:rPr>
              <a:t>1.2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6AA1A5-A11E-40C0-B2B5-116063A474D2}"/>
              </a:ext>
            </a:extLst>
          </p:cNvPr>
          <p:cNvSpPr/>
          <p:nvPr/>
        </p:nvSpPr>
        <p:spPr>
          <a:xfrm>
            <a:off x="1764185" y="2710090"/>
            <a:ext cx="3068728" cy="12047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ИП без работников на всю сумму уплаченных страховых платежей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B0B3C8F-59AB-4A69-BFAA-6847D19AC84A}"/>
              </a:ext>
            </a:extLst>
          </p:cNvPr>
          <p:cNvSpPr/>
          <p:nvPr/>
        </p:nvSpPr>
        <p:spPr>
          <a:xfrm>
            <a:off x="8480144" y="2710090"/>
            <a:ext cx="3068729" cy="129498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ИП с работниками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на 50%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396F32F-024F-4F9E-BE34-78D20CF23C15}"/>
              </a:ext>
            </a:extLst>
          </p:cNvPr>
          <p:cNvSpPr/>
          <p:nvPr/>
        </p:nvSpPr>
        <p:spPr>
          <a:xfrm>
            <a:off x="3298549" y="4296147"/>
            <a:ext cx="6353175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500" dirty="0"/>
              <a:t>Если сумма уплаченных взносов и пособий превысит стоимость одного патента, остаток, можно будет учесть по другому патенту. Но только в рамках того календарного года, в котором уплачены взносы. </a:t>
            </a:r>
          </a:p>
          <a:p>
            <a:pPr algn="ctr"/>
            <a:endParaRPr lang="ru-RU" sz="15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3A5183-D3BA-4DB4-887A-32D3C15F07CE}"/>
              </a:ext>
            </a:extLst>
          </p:cNvPr>
          <p:cNvSpPr/>
          <p:nvPr/>
        </p:nvSpPr>
        <p:spPr>
          <a:xfrm>
            <a:off x="1764185" y="5467530"/>
            <a:ext cx="8733127" cy="12047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Чтобы уменьшить стоимость патента, ИП необходимо направить в ИФНС уведомление об уменьшении суммы налога 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</a:rPr>
              <a:t>Форма, формат и порядок представления указанного уведомления утверждаются  ФНС.</a:t>
            </a:r>
          </a:p>
        </p:txBody>
      </p:sp>
    </p:spTree>
    <p:extLst>
      <p:ext uri="{BB962C8B-B14F-4D97-AF65-F5344CB8AC3E}">
        <p14:creationId xmlns:p14="http://schemas.microsoft.com/office/powerpoint/2010/main" val="417109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937D5-A1B1-475F-9541-5E35489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112" y="68128"/>
            <a:ext cx="8496844" cy="1472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Особые патенты для тех, кто переходит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на ПСН с ЕНВД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период с 01.01.2021 по 31.03.2021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F11CBA-6DF9-46C2-BBE3-A49C4969D3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0FAD92D5-2EBE-44B7-BB54-1C3953F85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8" y="0"/>
            <a:ext cx="1455410" cy="16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DB85B61-F4B3-4723-AC78-175A582C74B4}"/>
              </a:ext>
            </a:extLst>
          </p:cNvPr>
          <p:cNvSpPr/>
          <p:nvPr/>
        </p:nvSpPr>
        <p:spPr>
          <a:xfrm>
            <a:off x="3562319" y="1755536"/>
            <a:ext cx="8303359" cy="1472296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2500" dirty="0">
                <a:solidFill>
                  <a:schemeClr val="tx1"/>
                </a:solidFill>
              </a:rPr>
              <a:t>БД х ФП х К1×15/6×0.5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БД — базовая доходность; х 12 мес. 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ФП — физический показатель (</a:t>
            </a:r>
            <a:r>
              <a:rPr lang="ru-RU" sz="1500" dirty="0" err="1">
                <a:solidFill>
                  <a:schemeClr val="tx1"/>
                </a:solidFill>
              </a:rPr>
              <a:t>кв.м</a:t>
            </a:r>
            <a:r>
              <a:rPr lang="ru-RU" sz="1500" dirty="0">
                <a:solidFill>
                  <a:schemeClr val="tx1"/>
                </a:solidFill>
              </a:rPr>
              <a:t>, количество работников и т.д.);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К1 — коэффициент-дефлятор для ЕНВД, установленный на 2020 год (2,005);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15/6 — коэффициент пересчета налоговой ставки ЕНВД и ПСН;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0,5 — уменьшающий коэффициент.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458C1E0-C031-47EE-B9E3-11A715C110FF}"/>
              </a:ext>
            </a:extLst>
          </p:cNvPr>
          <p:cNvSpPr/>
          <p:nvPr/>
        </p:nvSpPr>
        <p:spPr>
          <a:xfrm>
            <a:off x="3983246" y="5488656"/>
            <a:ext cx="7626096" cy="105907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При торговле в магазине с площадью торгового зала 100 </a:t>
            </a:r>
            <a:r>
              <a:rPr lang="ru-RU" sz="1500" dirty="0" err="1">
                <a:solidFill>
                  <a:schemeClr val="tx1"/>
                </a:solidFill>
              </a:rPr>
              <a:t>кв.м</a:t>
            </a:r>
            <a:r>
              <a:rPr lang="ru-RU" sz="1500" dirty="0">
                <a:solidFill>
                  <a:schemeClr val="tx1"/>
                </a:solidFill>
              </a:rPr>
              <a:t>. стоимость патента на период с 01.01.2021 по 31.03.2021 составит:</a:t>
            </a:r>
          </a:p>
          <a:p>
            <a:pPr algn="ctr" fontAlgn="base"/>
            <a:r>
              <a:rPr lang="ru-RU" sz="1500" dirty="0">
                <a:solidFill>
                  <a:schemeClr val="tx1"/>
                </a:solidFill>
              </a:rPr>
              <a:t> (1 800 х100 х 2,005 х 15/6 х 0,5х3) х6% = 81 202,5 рублей.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8C6902D3-FFEE-4D10-99BB-355B518FBC82}"/>
              </a:ext>
            </a:extLst>
          </p:cNvPr>
          <p:cNvSpPr/>
          <p:nvPr/>
        </p:nvSpPr>
        <p:spPr>
          <a:xfrm>
            <a:off x="1965961" y="3712465"/>
            <a:ext cx="45719" cy="45719"/>
          </a:xfrm>
          <a:prstGeom prst="star5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Взрыв: 14 точек 13">
            <a:extLst>
              <a:ext uri="{FF2B5EF4-FFF2-40B4-BE49-F238E27FC236}">
                <a16:creationId xmlns:a16="http://schemas.microsoft.com/office/drawing/2014/main" id="{8122B314-D219-4326-90F9-EBA1B29E4022}"/>
              </a:ext>
            </a:extLst>
          </p:cNvPr>
          <p:cNvSpPr/>
          <p:nvPr/>
        </p:nvSpPr>
        <p:spPr>
          <a:xfrm>
            <a:off x="97109" y="2108216"/>
            <a:ext cx="3642786" cy="459028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 fontAlgn="base"/>
            <a:r>
              <a:rPr lang="ru-RU" sz="1500" b="1" dirty="0">
                <a:solidFill>
                  <a:schemeClr val="tx1"/>
                </a:solidFill>
              </a:rPr>
              <a:t>Для получения патента с 01.01.2021, </a:t>
            </a:r>
          </a:p>
          <a:p>
            <a:pPr algn="ctr" fontAlgn="base"/>
            <a:r>
              <a:rPr lang="ru-RU" sz="1500" b="1" dirty="0">
                <a:solidFill>
                  <a:schemeClr val="tx1"/>
                </a:solidFill>
              </a:rPr>
              <a:t>подать заявление необходимо </a:t>
            </a:r>
            <a:r>
              <a:rPr lang="ru-RU" sz="1500" b="1" dirty="0" smtClean="0">
                <a:solidFill>
                  <a:schemeClr val="tx1"/>
                </a:solidFill>
              </a:rPr>
              <a:t>не позднее </a:t>
            </a:r>
            <a:r>
              <a:rPr lang="ru-RU" sz="2000" b="1" dirty="0">
                <a:solidFill>
                  <a:schemeClr val="tx1"/>
                </a:solidFill>
              </a:rPr>
              <a:t>17.12.20</a:t>
            </a:r>
            <a:r>
              <a:rPr lang="ru-RU" sz="2000" b="1" dirty="0" smtClean="0">
                <a:solidFill>
                  <a:schemeClr val="tx1"/>
                </a:solidFill>
              </a:rPr>
              <a:t>20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6E12846-F646-4BF1-94FF-58A6A4DCC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8374"/>
              </p:ext>
            </p:extLst>
          </p:nvPr>
        </p:nvGraphicFramePr>
        <p:xfrm>
          <a:off x="3482775" y="3321924"/>
          <a:ext cx="84740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92">
                  <a:extLst>
                    <a:ext uri="{9D8B030D-6E8A-4147-A177-3AD203B41FA5}">
                      <a16:colId xmlns:a16="http://schemas.microsoft.com/office/drawing/2014/main" val="3976792489"/>
                    </a:ext>
                  </a:extLst>
                </a:gridCol>
                <a:gridCol w="2824692">
                  <a:extLst>
                    <a:ext uri="{9D8B030D-6E8A-4147-A177-3AD203B41FA5}">
                      <a16:colId xmlns:a16="http://schemas.microsoft.com/office/drawing/2014/main" val="2074626830"/>
                    </a:ext>
                  </a:extLst>
                </a:gridCol>
                <a:gridCol w="2824692">
                  <a:extLst>
                    <a:ext uri="{9D8B030D-6E8A-4147-A177-3AD203B41FA5}">
                      <a16:colId xmlns:a16="http://schemas.microsoft.com/office/drawing/2014/main" val="2035732277"/>
                    </a:ext>
                  </a:extLst>
                </a:gridCol>
              </a:tblGrid>
              <a:tr h="3370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Базовая доходность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Физический показатель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890190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Услуги стоянок для автомобилей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стоянки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692145"/>
                  </a:ext>
                </a:extLst>
              </a:tr>
              <a:tr h="421301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Розничная торговля с залом от 50 до 150 квадратных метров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торгового зала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900632"/>
                  </a:ext>
                </a:extLst>
              </a:tr>
              <a:tr h="421301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Общепит с площадью зала обслуживания от 50 до 150 квадратных метров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Площадь зала обслуживания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315929"/>
                  </a:ext>
                </a:extLst>
              </a:tr>
              <a:tr h="315435"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</a:rPr>
                        <a:t>Автосервисы и автомойки</a:t>
                      </a:r>
                    </a:p>
                  </a:txBody>
                  <a:tcPr marL="190500" marR="19050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12 000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сотрудников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20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6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206" y="130686"/>
            <a:ext cx="9544610" cy="1914499"/>
          </a:xfrm>
        </p:spPr>
        <p:txBody>
          <a:bodyPr/>
          <a:lstStyle/>
          <a:p>
            <a:pPr algn="ctr" defTabSz="966655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Monotype Corsiva" panose="03010101010201010101" pitchFamily="66" charset="0"/>
              </a:rPr>
              <a:t>Система налогообложения в виде единого налога на вмененный доход для отдельных видов деятельности отменяется с 01 января 2021 года 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sz="1400" dirty="0"/>
              <a:t>(Федеральный закон от 29.06.2012 № 97-ФЗ).</a:t>
            </a:r>
            <a:endParaRPr lang="ru-RU" sz="1400" cap="all" dirty="0">
              <a:solidFill>
                <a:srgbClr val="143976"/>
              </a:solidFill>
              <a:latin typeface="Monotype Corsiva" panose="03010101010201010101" pitchFamily="66" charset="0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50" y="2045185"/>
            <a:ext cx="5724526" cy="4193690"/>
          </a:xfrm>
          <a:prstGeom prst="rect">
            <a:avLst/>
          </a:prstGeom>
        </p:spPr>
      </p:pic>
      <p:pic>
        <p:nvPicPr>
          <p:cNvPr id="28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739E0F08-8390-49ED-8B11-D00547F0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7" y="78032"/>
            <a:ext cx="1623853" cy="175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32339B6-D4AA-4E7F-AD90-8ADC6A992C37}"/>
              </a:ext>
            </a:extLst>
          </p:cNvPr>
          <p:cNvSpPr/>
          <p:nvPr/>
        </p:nvSpPr>
        <p:spPr>
          <a:xfrm>
            <a:off x="6738938" y="2273453"/>
            <a:ext cx="5139118" cy="364608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Индивидуальные предприниматели и организации, не перешедшие </a:t>
            </a:r>
          </a:p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до 31 декабря 2020 года </a:t>
            </a:r>
          </a:p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на иной налоговый режим, автоматически переходят на общий режим налогообложения.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BEF24F-C689-480D-A99C-41DA2DEB2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15" y="2045185"/>
            <a:ext cx="2259031" cy="41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6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E7502F7-15AB-40C2-9786-F10A3D71D795}"/>
              </a:ext>
            </a:extLst>
          </p:cNvPr>
          <p:cNvSpPr/>
          <p:nvPr/>
        </p:nvSpPr>
        <p:spPr>
          <a:xfrm>
            <a:off x="9348063" y="2030336"/>
            <a:ext cx="2429092" cy="45692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ЮЛ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51174-9920-4770-8C06-E133051C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5" y="259093"/>
            <a:ext cx="7581302" cy="701543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На какой режим перейти?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BA0C14D-478C-414E-9F4D-3DB7877E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4425" y="4957187"/>
            <a:ext cx="2054660" cy="130175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51C66E-0FFA-4030-80FD-A97158269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9DF5F5C-19F2-46A9-BF6F-7DCA08A9870F}"/>
              </a:ext>
            </a:extLst>
          </p:cNvPr>
          <p:cNvSpPr/>
          <p:nvPr/>
        </p:nvSpPr>
        <p:spPr>
          <a:xfrm>
            <a:off x="7581901" y="2278086"/>
            <a:ext cx="1987184" cy="12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EC860E7-C5D5-427C-8A78-801A6BBABA75}"/>
              </a:ext>
            </a:extLst>
          </p:cNvPr>
          <p:cNvSpPr/>
          <p:nvPr/>
        </p:nvSpPr>
        <p:spPr>
          <a:xfrm>
            <a:off x="623207" y="1960863"/>
            <a:ext cx="2053318" cy="45473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chemeClr val="tx1"/>
                </a:solidFill>
              </a:rPr>
              <a:t>ИП</a:t>
            </a:r>
          </a:p>
        </p:txBody>
      </p:sp>
      <p:pic>
        <p:nvPicPr>
          <p:cNvPr id="13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25D8AA77-449C-41CB-B8A1-844132D3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24B0E2F7-EA65-49C2-9221-0BFCB41BBF79}"/>
              </a:ext>
            </a:extLst>
          </p:cNvPr>
          <p:cNvSpPr/>
          <p:nvPr/>
        </p:nvSpPr>
        <p:spPr>
          <a:xfrm>
            <a:off x="2611057" y="1689254"/>
            <a:ext cx="1987184" cy="12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CDBA883D-60E4-4291-B8F1-813022318BAE}"/>
              </a:ext>
            </a:extLst>
          </p:cNvPr>
          <p:cNvSpPr txBox="1">
            <a:spLocks/>
          </p:cNvSpPr>
          <p:nvPr/>
        </p:nvSpPr>
        <p:spPr bwMode="auto">
          <a:xfrm>
            <a:off x="2577319" y="2911788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15F9FED3-8F74-4DD6-89BD-6D8CDA84AB88}"/>
              </a:ext>
            </a:extLst>
          </p:cNvPr>
          <p:cNvSpPr txBox="1">
            <a:spLocks/>
          </p:cNvSpPr>
          <p:nvPr/>
        </p:nvSpPr>
        <p:spPr bwMode="auto">
          <a:xfrm>
            <a:off x="2577319" y="3981488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ПСН</a:t>
            </a: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5D40C5B0-114C-4B7E-9614-240DEF2B6404}"/>
              </a:ext>
            </a:extLst>
          </p:cNvPr>
          <p:cNvSpPr txBox="1">
            <a:spLocks/>
          </p:cNvSpPr>
          <p:nvPr/>
        </p:nvSpPr>
        <p:spPr bwMode="auto">
          <a:xfrm>
            <a:off x="2543581" y="5164463"/>
            <a:ext cx="2054660" cy="1301750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НПД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250544D-073F-405C-B4E5-B520ED384CC0}"/>
              </a:ext>
            </a:extLst>
          </p:cNvPr>
          <p:cNvSpPr txBox="1">
            <a:spLocks/>
          </p:cNvSpPr>
          <p:nvPr/>
        </p:nvSpPr>
        <p:spPr bwMode="auto">
          <a:xfrm>
            <a:off x="1900837" y="891163"/>
            <a:ext cx="10339696" cy="43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налоговые режимы на которые можно перейти.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A6E13FE9-2203-454B-B055-7AF7F1F28A94}"/>
              </a:ext>
            </a:extLst>
          </p:cNvPr>
          <p:cNvSpPr txBox="1">
            <a:spLocks/>
          </p:cNvSpPr>
          <p:nvPr/>
        </p:nvSpPr>
        <p:spPr bwMode="auto">
          <a:xfrm>
            <a:off x="5239512" y="1115568"/>
            <a:ext cx="2274914" cy="57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/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36F509-C9FF-4695-8C29-D97CE56DF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73" y="1796219"/>
            <a:ext cx="2509527" cy="51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F9207-A178-4C97-A1E6-7446E9222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791" y="11165"/>
            <a:ext cx="8293609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Упрощенная система налогообложения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C52-ABB0-4BE5-BDAC-15DFDB9E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1" y="1858895"/>
            <a:ext cx="6469716" cy="279832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Основные условия применения УСН: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1</a:t>
            </a:r>
            <a:r>
              <a:rPr lang="ru-RU" sz="1400" b="0" dirty="0">
                <a:solidFill>
                  <a:schemeClr val="tx1"/>
                </a:solidFill>
              </a:rPr>
              <a:t>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</a:t>
            </a:r>
            <a:r>
              <a:rPr lang="ru-RU" sz="1400" b="0" dirty="0">
                <a:solidFill>
                  <a:schemeClr val="tx1"/>
                </a:solidFill>
              </a:rPr>
              <a:t>150 млн. рублей.  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b="0" dirty="0">
                <a:solidFill>
                  <a:schemeClr val="tx1"/>
                </a:solidFill>
              </a:rPr>
              <a:t>(с 2021 года допустимы доходы до 200 млн. руб., при применении </a:t>
            </a:r>
            <a:r>
              <a:rPr lang="ru-RU" sz="1000" b="0" dirty="0" smtClean="0">
                <a:solidFill>
                  <a:schemeClr val="tx1"/>
                </a:solidFill>
              </a:rPr>
              <a:t>прогрессивных ставок </a:t>
            </a:r>
            <a:r>
              <a:rPr lang="ru-RU" sz="1000" b="0" dirty="0">
                <a:solidFill>
                  <a:schemeClr val="tx1"/>
                </a:solidFill>
              </a:rPr>
              <a:t>для объекта "Доходы" -8 %, для "Доходы минус расходы" - 20 %).</a:t>
            </a:r>
            <a:r>
              <a:rPr lang="en-US" sz="1000" b="0" dirty="0">
                <a:solidFill>
                  <a:schemeClr val="tx1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На 2021 год</a:t>
            </a:r>
            <a:r>
              <a:rPr lang="en-US" sz="1400" b="0" dirty="0">
                <a:solidFill>
                  <a:schemeClr val="tx1"/>
                </a:solidFill>
              </a:rPr>
              <a:t>, </a:t>
            </a:r>
            <a:r>
              <a:rPr lang="ru-RU" sz="1400" b="0" dirty="0">
                <a:solidFill>
                  <a:schemeClr val="tx1"/>
                </a:solidFill>
              </a:rPr>
              <a:t>лимиты составят 154,8 млн. </a:t>
            </a:r>
            <a:r>
              <a:rPr lang="ru-RU" sz="1400" b="0" dirty="0" smtClean="0">
                <a:solidFill>
                  <a:schemeClr val="tx1"/>
                </a:solidFill>
              </a:rPr>
              <a:t>рублей.</a:t>
            </a:r>
            <a:r>
              <a:rPr lang="ru-RU" sz="1400" b="0" dirty="0">
                <a:solidFill>
                  <a:schemeClr val="tx1"/>
                </a:solidFill>
              </a:rPr>
              <a:t>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2. </a:t>
            </a:r>
            <a:r>
              <a:rPr lang="ru-RU" sz="1400" b="0" dirty="0">
                <a:solidFill>
                  <a:schemeClr val="tx1"/>
                </a:solidFill>
              </a:rPr>
              <a:t>Средняя численность работников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100 человек 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000" b="0" dirty="0">
                <a:solidFill>
                  <a:schemeClr val="tx1"/>
                </a:solidFill>
              </a:rPr>
              <a:t>(с 2021 года допустима численность работников 130 человек, при применении </a:t>
            </a:r>
            <a:r>
              <a:rPr lang="ru-RU" sz="1000" b="0" dirty="0" smtClean="0">
                <a:solidFill>
                  <a:schemeClr val="tx1"/>
                </a:solidFill>
              </a:rPr>
              <a:t>прогрессивных </a:t>
            </a:r>
            <a:r>
              <a:rPr lang="ru-RU" sz="1000" b="0" dirty="0">
                <a:solidFill>
                  <a:schemeClr val="tx1"/>
                </a:solidFill>
              </a:rPr>
              <a:t>ставок для объекта "Доходы" -8 %, для "Доходы минус расходы" - 20 %).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solidFill>
                  <a:srgbClr val="C00000"/>
                </a:solidFill>
              </a:rPr>
              <a:t>3.</a:t>
            </a:r>
            <a:r>
              <a:rPr lang="ru-RU" sz="1400" b="0" dirty="0">
                <a:solidFill>
                  <a:srgbClr val="C00000"/>
                </a:solidFill>
              </a:rPr>
              <a:t> </a:t>
            </a:r>
            <a:r>
              <a:rPr lang="ru-RU" sz="1400" b="0" dirty="0">
                <a:solidFill>
                  <a:schemeClr val="tx1"/>
                </a:solidFill>
              </a:rPr>
              <a:t>Бухгалтерская остаточная стоимость основных средств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150 млн. рублей.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4. </a:t>
            </a:r>
            <a:r>
              <a:rPr lang="ru-RU" sz="1400" b="0" dirty="0">
                <a:solidFill>
                  <a:schemeClr val="tx1"/>
                </a:solidFill>
              </a:rPr>
              <a:t>Максимальная доля других организаций в уставном капитале - 25 %.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5. </a:t>
            </a:r>
            <a:r>
              <a:rPr lang="ru-RU" sz="1400" b="0" dirty="0">
                <a:solidFill>
                  <a:schemeClr val="tx1"/>
                </a:solidFill>
              </a:rPr>
              <a:t>Отсутствие филиалов.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rgbClr val="C00000"/>
                </a:solidFill>
              </a:rPr>
              <a:t>6. </a:t>
            </a:r>
            <a:r>
              <a:rPr lang="ru-RU" sz="1400" b="0" dirty="0">
                <a:solidFill>
                  <a:schemeClr val="tx1"/>
                </a:solidFill>
              </a:rPr>
              <a:t>Налогоплательщик не вправе заниматься некоторыми видами деятельности (например, банковской и страховой, ломбардами, добычей полезных ископаемых, кроме общераспространённых и др.).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605F79-F2AF-4C68-999B-449DB1CD1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63460A72-E24B-4304-B971-CA02B1542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357AF6C-F848-46A5-AF78-D0F06DD72B0B}"/>
              </a:ext>
            </a:extLst>
          </p:cNvPr>
          <p:cNvSpPr/>
          <p:nvPr/>
        </p:nvSpPr>
        <p:spPr>
          <a:xfrm>
            <a:off x="1893761" y="115567"/>
            <a:ext cx="1704284" cy="74268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УСН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1F22BFE-4DF5-4573-A2C9-791AB7B64734}"/>
              </a:ext>
            </a:extLst>
          </p:cNvPr>
          <p:cNvSpPr txBox="1">
            <a:spLocks/>
          </p:cNvSpPr>
          <p:nvPr/>
        </p:nvSpPr>
        <p:spPr bwMode="auto">
          <a:xfrm>
            <a:off x="7054595" y="1857356"/>
            <a:ext cx="5349240" cy="27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УСН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2DA9268-B3BE-47A8-B47F-7DCAF57C2C2C}"/>
              </a:ext>
            </a:extLst>
          </p:cNvPr>
          <p:cNvSpPr txBox="1">
            <a:spLocks/>
          </p:cNvSpPr>
          <p:nvPr/>
        </p:nvSpPr>
        <p:spPr bwMode="auto">
          <a:xfrm>
            <a:off x="2984528" y="913140"/>
            <a:ext cx="8293609" cy="9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УСН вправе применять как юридические лица, так и индивидуальные предприниматели.</a:t>
            </a: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6EFAAC5-7A6D-4AA5-A2B6-028B528AF8AD}"/>
              </a:ext>
            </a:extLst>
          </p:cNvPr>
          <p:cNvSpPr/>
          <p:nvPr/>
        </p:nvSpPr>
        <p:spPr>
          <a:xfrm>
            <a:off x="7137240" y="2227277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юл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B500EAB3-48A2-47C1-BAB6-7ED88962C3BF}"/>
              </a:ext>
            </a:extLst>
          </p:cNvPr>
          <p:cNvSpPr/>
          <p:nvPr/>
        </p:nvSpPr>
        <p:spPr>
          <a:xfrm>
            <a:off x="10069794" y="2236758"/>
            <a:ext cx="2416686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ип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8A233AB4-6458-4D38-9F69-5E5AC9A94C2B}"/>
              </a:ext>
            </a:extLst>
          </p:cNvPr>
          <p:cNvSpPr/>
          <p:nvPr/>
        </p:nvSpPr>
        <p:spPr>
          <a:xfrm>
            <a:off x="6983490" y="3752403"/>
            <a:ext cx="1179896" cy="84823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прибыль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822978D7-298A-4659-8647-E3C78DB8F71D}"/>
              </a:ext>
            </a:extLst>
          </p:cNvPr>
          <p:cNvSpPr/>
          <p:nvPr/>
        </p:nvSpPr>
        <p:spPr>
          <a:xfrm>
            <a:off x="8363899" y="3681791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8EA2638-013A-43F3-B97F-3A866FBD3D49}"/>
              </a:ext>
            </a:extLst>
          </p:cNvPr>
          <p:cNvSpPr/>
          <p:nvPr/>
        </p:nvSpPr>
        <p:spPr>
          <a:xfrm>
            <a:off x="9577310" y="3644149"/>
            <a:ext cx="1275571" cy="10091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C708993-4061-45C0-BEAE-B09890CD680A}"/>
              </a:ext>
            </a:extLst>
          </p:cNvPr>
          <p:cNvSpPr/>
          <p:nvPr/>
        </p:nvSpPr>
        <p:spPr>
          <a:xfrm>
            <a:off x="11039512" y="3681791"/>
            <a:ext cx="1098470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52EF483D-42C3-4E65-B6A9-38CCCDE9F0BB}"/>
              </a:ext>
            </a:extLst>
          </p:cNvPr>
          <p:cNvCxnSpPr>
            <a:stCxn id="11" idx="3"/>
          </p:cNvCxnSpPr>
          <p:nvPr/>
        </p:nvCxnSpPr>
        <p:spPr>
          <a:xfrm flipH="1">
            <a:off x="7598003" y="3141677"/>
            <a:ext cx="732381" cy="561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D5A429E-AE2A-4CBD-ABDB-18A8DED32748}"/>
              </a:ext>
            </a:extLst>
          </p:cNvPr>
          <p:cNvCxnSpPr>
            <a:cxnSpLocks/>
            <a:stCxn id="11" idx="3"/>
            <a:endCxn id="36" idx="0"/>
          </p:cNvCxnSpPr>
          <p:nvPr/>
        </p:nvCxnSpPr>
        <p:spPr>
          <a:xfrm>
            <a:off x="8330384" y="3141677"/>
            <a:ext cx="623463" cy="54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40669D4-6911-40AD-ABF9-D18F020EE45D}"/>
              </a:ext>
            </a:extLst>
          </p:cNvPr>
          <p:cNvCxnSpPr>
            <a:cxnSpLocks/>
            <a:stCxn id="11" idx="3"/>
            <a:endCxn id="37" idx="0"/>
          </p:cNvCxnSpPr>
          <p:nvPr/>
        </p:nvCxnSpPr>
        <p:spPr>
          <a:xfrm>
            <a:off x="8330384" y="3141677"/>
            <a:ext cx="1884712" cy="50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C0BA96E0-BCA5-4341-B7A5-165939B59DB3}"/>
              </a:ext>
            </a:extLst>
          </p:cNvPr>
          <p:cNvCxnSpPr>
            <a:cxnSpLocks/>
            <a:stCxn id="12" idx="3"/>
            <a:endCxn id="43" idx="0"/>
          </p:cNvCxnSpPr>
          <p:nvPr/>
        </p:nvCxnSpPr>
        <p:spPr>
          <a:xfrm>
            <a:off x="11278137" y="3151158"/>
            <a:ext cx="310610" cy="530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F437B2D-25C5-4CCF-989E-720A971FDDBD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9142550" y="3151158"/>
            <a:ext cx="2135587" cy="54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13672777-115E-4C03-BB33-DE4975AFD8F4}"/>
              </a:ext>
            </a:extLst>
          </p:cNvPr>
          <p:cNvCxnSpPr>
            <a:stCxn id="12" idx="3"/>
          </p:cNvCxnSpPr>
          <p:nvPr/>
        </p:nvCxnSpPr>
        <p:spPr>
          <a:xfrm flipH="1">
            <a:off x="10426535" y="3151158"/>
            <a:ext cx="851602" cy="49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3A097C7B-358C-487E-9732-C274E9288EE8}"/>
              </a:ext>
            </a:extLst>
          </p:cNvPr>
          <p:cNvSpPr txBox="1">
            <a:spLocks/>
          </p:cNvSpPr>
          <p:nvPr/>
        </p:nvSpPr>
        <p:spPr bwMode="auto">
          <a:xfrm>
            <a:off x="325071" y="4739141"/>
            <a:ext cx="11455186" cy="213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EE93A69-A468-4053-BF67-278FD43516D5}"/>
              </a:ext>
            </a:extLst>
          </p:cNvPr>
          <p:cNvSpPr/>
          <p:nvPr/>
        </p:nvSpPr>
        <p:spPr>
          <a:xfrm>
            <a:off x="4245986" y="4748811"/>
            <a:ext cx="4219140" cy="63263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СТАВКИ УСН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7A55239-FE99-4348-BCD1-791FD47580E1}"/>
              </a:ext>
            </a:extLst>
          </p:cNvPr>
          <p:cNvSpPr/>
          <p:nvPr/>
        </p:nvSpPr>
        <p:spPr>
          <a:xfrm>
            <a:off x="1262369" y="5501066"/>
            <a:ext cx="2933205" cy="129292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0%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</a:t>
            </a:r>
            <a:r>
              <a:rPr lang="en-US" sz="1600" dirty="0">
                <a:solidFill>
                  <a:schemeClr val="tx1"/>
                </a:solidFill>
              </a:rPr>
              <a:t>130-</a:t>
            </a:r>
            <a:r>
              <a:rPr lang="ru-RU" sz="1600" dirty="0">
                <a:solidFill>
                  <a:schemeClr val="tx1"/>
                </a:solidFill>
              </a:rPr>
              <a:t>ОД от 14.07.2015);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1%</a:t>
            </a:r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 1845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10.02.2009).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4188D3DC-B36A-4B08-B89C-34CF944C6E15}"/>
              </a:ext>
            </a:extLst>
          </p:cNvPr>
          <p:cNvSpPr/>
          <p:nvPr/>
        </p:nvSpPr>
        <p:spPr>
          <a:xfrm>
            <a:off x="1262370" y="4901432"/>
            <a:ext cx="2933205" cy="57554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6%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A2BD64D-52A5-4231-8C1D-F842F59D2827}"/>
              </a:ext>
            </a:extLst>
          </p:cNvPr>
          <p:cNvSpPr/>
          <p:nvPr/>
        </p:nvSpPr>
        <p:spPr>
          <a:xfrm>
            <a:off x="8465125" y="5262153"/>
            <a:ext cx="2933205" cy="1604866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1%</a:t>
            </a:r>
            <a:r>
              <a:rPr lang="ru-RU" sz="1600" dirty="0">
                <a:solidFill>
                  <a:schemeClr val="tx1"/>
                </a:solidFill>
              </a:rPr>
              <a:t> или </a:t>
            </a:r>
            <a:r>
              <a:rPr lang="ru-RU" sz="1600" b="1" dirty="0">
                <a:solidFill>
                  <a:schemeClr val="tx1"/>
                </a:solidFill>
              </a:rPr>
              <a:t>5</a:t>
            </a:r>
            <a:r>
              <a:rPr lang="en-US" sz="1600" b="1" dirty="0">
                <a:solidFill>
                  <a:schemeClr val="tx1"/>
                </a:solidFill>
              </a:rPr>
              <a:t>%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 1845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10.02.2009);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57941952-BA8C-4813-AF45-F1D822133156}"/>
              </a:ext>
            </a:extLst>
          </p:cNvPr>
          <p:cNvSpPr/>
          <p:nvPr/>
        </p:nvSpPr>
        <p:spPr>
          <a:xfrm>
            <a:off x="8465125" y="4901432"/>
            <a:ext cx="2933205" cy="57554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15%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BBA9AD-A9E7-4711-91C4-853A8EFA0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6" y="5642705"/>
            <a:ext cx="2933205" cy="138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2765E-F257-4940-B51C-BC38F897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095" y="115567"/>
            <a:ext cx="7287769" cy="951487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Упрощенная система налогообложения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CB3D4-973E-4F96-9213-F5B1C7F7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53" y="1422029"/>
            <a:ext cx="11790880" cy="23178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ПОРЯДОК ПЕРЕХОДА НА УСН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              ВНОВЬ СОЗДАННЫЕ ЮЛ,ИП                                                                    ДЕЙСТВУЮЩИЕ ЮЛ,ИП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6CA89B-6A1A-43AD-A408-1ED83CC53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1FD23883-6CB4-4E59-B4AA-E910479E0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7568DBA-C178-4E70-AF0A-4CA20B3EE40E}"/>
              </a:ext>
            </a:extLst>
          </p:cNvPr>
          <p:cNvSpPr/>
          <p:nvPr/>
        </p:nvSpPr>
        <p:spPr>
          <a:xfrm>
            <a:off x="1025252" y="2200631"/>
            <a:ext cx="4799476" cy="12778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Одновременно с реги</a:t>
            </a:r>
            <a:r>
              <a:rPr lang="ru-RU" sz="1400" dirty="0">
                <a:solidFill>
                  <a:schemeClr val="tx1"/>
                </a:solidFill>
              </a:rPr>
              <a:t>страцией или в течение </a:t>
            </a:r>
            <a:r>
              <a:rPr lang="ru-RU" sz="1400" b="1" dirty="0">
                <a:solidFill>
                  <a:schemeClr val="tx1"/>
                </a:solidFill>
              </a:rPr>
              <a:t>30</a:t>
            </a:r>
            <a:r>
              <a:rPr lang="ru-RU" sz="1400" dirty="0">
                <a:solidFill>
                  <a:schemeClr val="tx1"/>
                </a:solidFill>
              </a:rPr>
              <a:t> календарных дней со дня постановки на налоговый учет подается Уведомление о переходе на УСН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26-2.1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(приказ ФНС от 02.11.2012 № ММВ-7-3/829)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B04973B-1D67-4431-88C7-901864F537F9}"/>
              </a:ext>
            </a:extLst>
          </p:cNvPr>
          <p:cNvSpPr/>
          <p:nvPr/>
        </p:nvSpPr>
        <p:spPr>
          <a:xfrm>
            <a:off x="7086600" y="2200632"/>
            <a:ext cx="5120640" cy="1277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31 декабря 2020 года подается Уведомление о переходе на УСН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26-2.1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(приказ ФНС от 02.11.2012 № ММВ-7-3/829)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A5BA63-74DB-48EE-A3E4-786FA904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4" y="3813302"/>
            <a:ext cx="2658872" cy="26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153E1E-DC6D-4618-B8C9-01C5AE603BE2}"/>
              </a:ext>
            </a:extLst>
          </p:cNvPr>
          <p:cNvSpPr/>
          <p:nvPr/>
        </p:nvSpPr>
        <p:spPr>
          <a:xfrm>
            <a:off x="2423160" y="3550548"/>
            <a:ext cx="8183880" cy="847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Налоговая инспекция не подтверждает документально переход на УСН.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Можно запросить информационное письмо </a:t>
            </a:r>
            <a:r>
              <a:rPr lang="ru-RU" sz="1400" b="1" dirty="0">
                <a:solidFill>
                  <a:schemeClr val="tx1"/>
                </a:solidFill>
              </a:rPr>
              <a:t>по </a:t>
            </a:r>
            <a:r>
              <a:rPr lang="ru-RU" sz="14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форме 26.2-7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328FF86-CC33-4625-A064-967567A76EB9}"/>
              </a:ext>
            </a:extLst>
          </p:cNvPr>
          <p:cNvSpPr txBox="1">
            <a:spLocks/>
          </p:cNvSpPr>
          <p:nvPr/>
        </p:nvSpPr>
        <p:spPr bwMode="auto">
          <a:xfrm>
            <a:off x="3081527" y="4398490"/>
            <a:ext cx="4690871" cy="21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отчетность 1 раз в год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авансовые платежи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уплачиваются ежеквартально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• необходимо вести </a:t>
            </a:r>
          </a:p>
          <a:p>
            <a:pPr algn="just" defTabSz="914400"/>
            <a:r>
              <a:rPr lang="ru-RU" sz="2000" dirty="0">
                <a:solidFill>
                  <a:schemeClr val="tx1"/>
                </a:solidFill>
              </a:rPr>
              <a:t>книгу учета доходов и расходов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EE9FFF2-AFC0-4EDF-B86E-B6E66ECADB32}"/>
              </a:ext>
            </a:extLst>
          </p:cNvPr>
          <p:cNvSpPr txBox="1">
            <a:spLocks/>
          </p:cNvSpPr>
          <p:nvPr/>
        </p:nvSpPr>
        <p:spPr bwMode="auto">
          <a:xfrm>
            <a:off x="7333488" y="4584417"/>
            <a:ext cx="4283901" cy="128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500" dirty="0">
                <a:solidFill>
                  <a:schemeClr val="tx1"/>
                </a:solidFill>
              </a:rPr>
              <a:t>Лимиты для перехода на УСН с 2021 года</a:t>
            </a:r>
            <a:endParaRPr lang="en-US" sz="15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-доходы за 9 месяцев 2020 не более 112</a:t>
            </a:r>
            <a:r>
              <a:rPr lang="en-US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млн. рублей.</a:t>
            </a: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(если применяли ЕНВД, то доходы считаются, только от общего режима);</a:t>
            </a:r>
          </a:p>
          <a:p>
            <a:pPr algn="just" defTabSz="914400"/>
            <a:r>
              <a:rPr lang="ru-RU" sz="14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-величина остаточной стоимости ОС на дату начала применения не должна превышать 150 млн. рублей.</a:t>
            </a:r>
          </a:p>
          <a:p>
            <a:pPr algn="just" defTabSz="914400"/>
            <a:endParaRPr lang="ru-RU" sz="14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65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2D5F4C0-614B-4B09-BD49-E39A0145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28" y="4297681"/>
            <a:ext cx="2105573" cy="262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A5D40-8E57-4C40-B800-E06F3D0E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16" y="97279"/>
            <a:ext cx="9674351" cy="835409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Единый сельскохозяйственный налог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50D1C164-DE97-4610-AC67-654911A3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B8CE063-FD45-4E55-BC57-C842DA5120B8}"/>
              </a:ext>
            </a:extLst>
          </p:cNvPr>
          <p:cNvSpPr txBox="1">
            <a:spLocks/>
          </p:cNvSpPr>
          <p:nvPr/>
        </p:nvSpPr>
        <p:spPr bwMode="auto">
          <a:xfrm>
            <a:off x="2742642" y="1137154"/>
            <a:ext cx="8293609" cy="82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ЕСХН вправе применять как юридические лица, так и индивидуальные предприниматели.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FB8D2D37-C016-4DC2-A7E0-1E8E2BB389E2}"/>
              </a:ext>
            </a:extLst>
          </p:cNvPr>
          <p:cNvSpPr txBox="1">
            <a:spLocks/>
          </p:cNvSpPr>
          <p:nvPr/>
        </p:nvSpPr>
        <p:spPr bwMode="auto">
          <a:xfrm>
            <a:off x="1900836" y="65501"/>
            <a:ext cx="1683612" cy="835409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ЕСХН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2821E38-FE80-4DA3-8B46-5B46C165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2578101"/>
            <a:ext cx="5001767" cy="284429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Основные условия применения ЕСХН: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1.Не могут работать на ЕСХН производители подакцизных товаров (алкоголь, табак и др.), а также те, кто занимается игорным бизнесом.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2. Доля дохода от реализации сельскохозяйственной продукции или рыболовецкого улова составляет не менее 70% от всего его дохода.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3. Численность работников рыбохозяйственных организаций и индивидуальных предпринимателей, применяющих ЕСХН, не более 300 человек. Для сельскохозяйственных организаций такого требования нет.</a:t>
            </a:r>
          </a:p>
          <a:p>
            <a:r>
              <a:rPr lang="ru-RU" sz="1400" b="0" dirty="0">
                <a:solidFill>
                  <a:schemeClr val="tx1"/>
                </a:solidFill>
              </a:rPr>
              <a:t>По размеру получаемых доходов ограничений не предусмотрено, при условии, что соблюдается требование о доле доходов не менее 70%.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194234B-7133-496B-A044-02D6CC62038F}"/>
              </a:ext>
            </a:extLst>
          </p:cNvPr>
          <p:cNvSpPr txBox="1">
            <a:spLocks/>
          </p:cNvSpPr>
          <p:nvPr/>
        </p:nvSpPr>
        <p:spPr bwMode="auto">
          <a:xfrm>
            <a:off x="7015901" y="2599592"/>
            <a:ext cx="3886200" cy="316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E34ADD02-A447-461C-8915-828AB4D39518}"/>
              </a:ext>
            </a:extLst>
          </p:cNvPr>
          <p:cNvSpPr txBox="1">
            <a:spLocks/>
          </p:cNvSpPr>
          <p:nvPr/>
        </p:nvSpPr>
        <p:spPr bwMode="auto">
          <a:xfrm>
            <a:off x="7039396" y="2578100"/>
            <a:ext cx="5349240" cy="18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ЕСХН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8A0749-CEE0-4A25-B447-A3B7F3AABD08}"/>
              </a:ext>
            </a:extLst>
          </p:cNvPr>
          <p:cNvSpPr/>
          <p:nvPr/>
        </p:nvSpPr>
        <p:spPr>
          <a:xfrm>
            <a:off x="755940" y="5894074"/>
            <a:ext cx="4219140" cy="87589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ЕСХН 6%</a:t>
            </a: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049BD0C2-DC2C-4BB4-92AA-9592DF01683D}"/>
              </a:ext>
            </a:extLst>
          </p:cNvPr>
          <p:cNvSpPr/>
          <p:nvPr/>
        </p:nvSpPr>
        <p:spPr>
          <a:xfrm>
            <a:off x="7093521" y="2874807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юл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6EF66BE6-4773-4841-BA33-D1EAB49E1A28}"/>
              </a:ext>
            </a:extLst>
          </p:cNvPr>
          <p:cNvSpPr/>
          <p:nvPr/>
        </p:nvSpPr>
        <p:spPr>
          <a:xfrm>
            <a:off x="10056806" y="2874807"/>
            <a:ext cx="2416686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ип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BDD57B5-33CE-45B2-8F89-B65ABF2ACA24}"/>
              </a:ext>
            </a:extLst>
          </p:cNvPr>
          <p:cNvSpPr/>
          <p:nvPr/>
        </p:nvSpPr>
        <p:spPr>
          <a:xfrm>
            <a:off x="6939657" y="4209619"/>
            <a:ext cx="1179896" cy="84823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прибыль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F0008B1-536D-4363-8889-32C0718313DE}"/>
              </a:ext>
            </a:extLst>
          </p:cNvPr>
          <p:cNvSpPr/>
          <p:nvPr/>
        </p:nvSpPr>
        <p:spPr>
          <a:xfrm>
            <a:off x="8394183" y="4184267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9679140-609B-4CAC-9C64-7975A26DA0FA}"/>
              </a:ext>
            </a:extLst>
          </p:cNvPr>
          <p:cNvSpPr/>
          <p:nvPr/>
        </p:nvSpPr>
        <p:spPr>
          <a:xfrm>
            <a:off x="9724029" y="4176538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B8EF2C4-2624-4B40-8A11-3EC0F580DE8C}"/>
              </a:ext>
            </a:extLst>
          </p:cNvPr>
          <p:cNvSpPr/>
          <p:nvPr/>
        </p:nvSpPr>
        <p:spPr>
          <a:xfrm>
            <a:off x="11032906" y="4176538"/>
            <a:ext cx="1098470" cy="8808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783C70-B36D-43AD-9EC2-6F830024F284}"/>
              </a:ext>
            </a:extLst>
          </p:cNvPr>
          <p:cNvCxnSpPr>
            <a:stCxn id="14" idx="3"/>
          </p:cNvCxnSpPr>
          <p:nvPr/>
        </p:nvCxnSpPr>
        <p:spPr>
          <a:xfrm flipH="1">
            <a:off x="7443216" y="3789207"/>
            <a:ext cx="843449" cy="508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6C82164-471D-4465-B5BE-8B37326EDC3C}"/>
              </a:ext>
            </a:extLst>
          </p:cNvPr>
          <p:cNvCxnSpPr>
            <a:stCxn id="14" idx="3"/>
          </p:cNvCxnSpPr>
          <p:nvPr/>
        </p:nvCxnSpPr>
        <p:spPr>
          <a:xfrm>
            <a:off x="8286665" y="3789207"/>
            <a:ext cx="555583" cy="42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47F9C09-7947-4DFE-9ABF-10A8D0D38211}"/>
              </a:ext>
            </a:extLst>
          </p:cNvPr>
          <p:cNvCxnSpPr>
            <a:stCxn id="14" idx="3"/>
            <a:endCxn id="18" idx="0"/>
          </p:cNvCxnSpPr>
          <p:nvPr/>
        </p:nvCxnSpPr>
        <p:spPr>
          <a:xfrm>
            <a:off x="8286665" y="3789207"/>
            <a:ext cx="2034337" cy="38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3823C9DA-F347-4A7F-BA17-AC5D5DC069D5}"/>
              </a:ext>
            </a:extLst>
          </p:cNvPr>
          <p:cNvCxnSpPr>
            <a:stCxn id="15" idx="3"/>
          </p:cNvCxnSpPr>
          <p:nvPr/>
        </p:nvCxnSpPr>
        <p:spPr>
          <a:xfrm>
            <a:off x="11265149" y="3789207"/>
            <a:ext cx="503179" cy="39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AC8066C2-B2FA-4369-ADD8-82BAA08798E9}"/>
              </a:ext>
            </a:extLst>
          </p:cNvPr>
          <p:cNvCxnSpPr>
            <a:stCxn id="15" idx="3"/>
          </p:cNvCxnSpPr>
          <p:nvPr/>
        </p:nvCxnSpPr>
        <p:spPr>
          <a:xfrm flipH="1">
            <a:off x="10321002" y="3789207"/>
            <a:ext cx="944147" cy="387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97D05AE5-D357-41B0-806E-4813B0114F8B}"/>
              </a:ext>
            </a:extLst>
          </p:cNvPr>
          <p:cNvSpPr txBox="1">
            <a:spLocks/>
          </p:cNvSpPr>
          <p:nvPr/>
        </p:nvSpPr>
        <p:spPr bwMode="auto">
          <a:xfrm>
            <a:off x="6858000" y="5264068"/>
            <a:ext cx="5001767" cy="149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•отчетность 1 раз в год 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•авансовые платежи уплачиваются за полугодие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•необходимо вести книгу учета доходов и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49258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BC9A838-7ED0-43AA-8145-1CAD9265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79" y="115888"/>
            <a:ext cx="8113395" cy="950912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Единый сельскохозяйственный налог</a:t>
            </a:r>
          </a:p>
        </p:txBody>
      </p:sp>
      <p:pic>
        <p:nvPicPr>
          <p:cNvPr id="8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E591DFD4-EFC7-4BF2-A3A6-05C08C919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DB3465A5-D5A2-4AA3-AF7A-27730260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04" y="1542038"/>
            <a:ext cx="11544300" cy="4966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ПОРЯДОК ПЕРЕХОДА НА ЕСХН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</a:rPr>
              <a:t>              ВНОВЬ СОЗДАННЫЕ ЮЛ,ИП                                                                    ДЕЙСТВУЮЩИЕ ЮЛ,ИП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  <a:p>
            <a:pPr marL="0" indent="0" algn="ctr">
              <a:buNone/>
            </a:pPr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683FAA0-DCCA-4D7A-A9DD-D4D2331C08A3}"/>
              </a:ext>
            </a:extLst>
          </p:cNvPr>
          <p:cNvSpPr/>
          <p:nvPr/>
        </p:nvSpPr>
        <p:spPr>
          <a:xfrm>
            <a:off x="988676" y="2450637"/>
            <a:ext cx="4799476" cy="12778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Одновременно с реги</a:t>
            </a:r>
            <a:r>
              <a:rPr lang="ru-RU" sz="1400" dirty="0">
                <a:solidFill>
                  <a:schemeClr val="tx1"/>
                </a:solidFill>
              </a:rPr>
              <a:t>страцией или в течение </a:t>
            </a:r>
            <a:r>
              <a:rPr lang="ru-RU" sz="1400" b="1" dirty="0">
                <a:solidFill>
                  <a:schemeClr val="tx1"/>
                </a:solidFill>
              </a:rPr>
              <a:t>30</a:t>
            </a:r>
            <a:r>
              <a:rPr lang="ru-RU" sz="1400" dirty="0">
                <a:solidFill>
                  <a:schemeClr val="tx1"/>
                </a:solidFill>
              </a:rPr>
              <a:t> календарных дней со дня постановки на налоговый учет подается Уведомление о переходе на  ЕСХН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форме № 26.1-1 </a:t>
            </a:r>
            <a:r>
              <a:rPr lang="ru-RU" sz="1100" dirty="0">
                <a:solidFill>
                  <a:schemeClr val="tx1"/>
                </a:solidFill>
              </a:rPr>
              <a:t>(приказ ФНС от 28.01.2013 № ММВ-7-3/41@)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2851CD-CFB8-4241-9349-0F5B09EBBFAE}"/>
              </a:ext>
            </a:extLst>
          </p:cNvPr>
          <p:cNvSpPr/>
          <p:nvPr/>
        </p:nvSpPr>
        <p:spPr>
          <a:xfrm>
            <a:off x="7086600" y="2450638"/>
            <a:ext cx="5120640" cy="127780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позднее 31 декабря 2020 года подается Уведомление о переходе на ЕСХН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по форме № 26-1.1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(приказ ФНС от 28.01.2013 № ММВ-7-3/41@))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717CCBB-8F9D-4643-A6FB-209CD2C1D26B}"/>
              </a:ext>
            </a:extLst>
          </p:cNvPr>
          <p:cNvSpPr/>
          <p:nvPr/>
        </p:nvSpPr>
        <p:spPr>
          <a:xfrm>
            <a:off x="2626994" y="4172532"/>
            <a:ext cx="8183880" cy="84794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Налоговая инспекция не подтверждает документально переход на ЕСХН.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Можно запросить информационное письмо </a:t>
            </a:r>
            <a:r>
              <a:rPr lang="ru-RU" sz="1400" b="1" dirty="0">
                <a:solidFill>
                  <a:schemeClr val="tx1"/>
                </a:solidFill>
              </a:rPr>
              <a:t>по 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форме 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26.</a:t>
            </a:r>
            <a:r>
              <a:rPr lang="en-US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ru-RU" sz="14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1400" b="1" dirty="0">
                <a:solidFill>
                  <a:schemeClr val="tx1"/>
                </a:solidFill>
              </a:rPr>
              <a:t>6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029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34F5519D-50DA-4663-B602-0E01BAB91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31" y="3847660"/>
            <a:ext cx="2810954" cy="229857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5DDBE5-5353-4C7B-80B2-A81828F67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C3973B-D7E6-4D2B-BA95-5951C33C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49" y="204187"/>
            <a:ext cx="9162288" cy="950912"/>
          </a:xfrm>
        </p:spPr>
        <p:txBody>
          <a:bodyPr/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         Патентная система налогообложения</a:t>
            </a:r>
          </a:p>
        </p:txBody>
      </p:sp>
      <p:pic>
        <p:nvPicPr>
          <p:cNvPr id="6" name="Рисунок 6" descr="C:\Users\panova_ea\Desktop\ФНС\Новая папка\word\jpg\true-logo-FNS.jpg">
            <a:extLst>
              <a:ext uri="{FF2B5EF4-FFF2-40B4-BE49-F238E27FC236}">
                <a16:creationId xmlns:a16="http://schemas.microsoft.com/office/drawing/2014/main" id="{1A075BA6-774E-4DC2-ACA3-DD275882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0" y="0"/>
            <a:ext cx="1430256" cy="15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5048A9CB-CE57-4731-AD22-4B6A73EE82B9}"/>
              </a:ext>
            </a:extLst>
          </p:cNvPr>
          <p:cNvSpPr txBox="1">
            <a:spLocks/>
          </p:cNvSpPr>
          <p:nvPr/>
        </p:nvSpPr>
        <p:spPr bwMode="auto">
          <a:xfrm>
            <a:off x="1984247" y="53755"/>
            <a:ext cx="1651035" cy="805781"/>
          </a:xfrm>
          <a:prstGeom prst="ellipse">
            <a:avLst/>
          </a:prstGeom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pitchFamily="34" charset="0"/>
              <a:buNone/>
            </a:pPr>
            <a:r>
              <a:rPr lang="ru-RU" sz="3200" dirty="0">
                <a:solidFill>
                  <a:schemeClr val="tx1"/>
                </a:solidFill>
              </a:rPr>
              <a:t>ПСН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C7252E0-3A4C-4273-B5C3-11DE46B95F56}"/>
              </a:ext>
            </a:extLst>
          </p:cNvPr>
          <p:cNvSpPr txBox="1">
            <a:spLocks/>
          </p:cNvSpPr>
          <p:nvPr/>
        </p:nvSpPr>
        <p:spPr bwMode="auto">
          <a:xfrm>
            <a:off x="2984528" y="1066800"/>
            <a:ext cx="8293609" cy="13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ПСН только для индивидуальных предпринимателей, по определенным видам деятельности.</a:t>
            </a:r>
          </a:p>
          <a:p>
            <a:pPr algn="ctr"/>
            <a:r>
              <a:rPr lang="ru-RU" sz="1400" dirty="0"/>
              <a:t>(Закон </a:t>
            </a:r>
            <a:r>
              <a:rPr lang="ru-RU" sz="1400" dirty="0" smtClean="0"/>
              <a:t>Волгоградской области от </a:t>
            </a:r>
            <a:r>
              <a:rPr lang="ru-RU" sz="1400" dirty="0"/>
              <a:t>26.11.2019 № 120-ОД "О патентной системе налогообложения и признании утратившими силу отдельных законодательных </a:t>
            </a:r>
            <a:r>
              <a:rPr lang="ru-RU" sz="1400" dirty="0" smtClean="0"/>
              <a:t>актов")</a:t>
            </a:r>
            <a:endParaRPr lang="ru-RU" sz="1400" dirty="0"/>
          </a:p>
          <a:p>
            <a:pPr algn="ctr"/>
            <a:endParaRPr lang="ru-RU" sz="25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CEC5CA0-F61D-4DD7-A4FF-440BC8E14183}"/>
              </a:ext>
            </a:extLst>
          </p:cNvPr>
          <p:cNvSpPr txBox="1">
            <a:spLocks/>
          </p:cNvSpPr>
          <p:nvPr/>
        </p:nvSpPr>
        <p:spPr bwMode="auto">
          <a:xfrm>
            <a:off x="726915" y="2492950"/>
            <a:ext cx="5001767" cy="21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itchFamily="34" charset="0"/>
              <a:buNone/>
            </a:pPr>
            <a:r>
              <a:rPr lang="ru-RU" sz="1800" dirty="0"/>
              <a:t>Основные условия применения ПСН: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1.Доходы налогоплательщика за год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60 млн. рублей.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chemeClr val="tx1"/>
                </a:solidFill>
              </a:rPr>
              <a:t>При </a:t>
            </a:r>
            <a:r>
              <a:rPr lang="ru-RU" sz="1400" b="0" dirty="0">
                <a:solidFill>
                  <a:schemeClr val="tx1"/>
                </a:solidFill>
              </a:rPr>
              <a:t>этом, при применении одновременно ПСН и УСН, учитываются доходы от реализации по обоим налоговым режимам. </a:t>
            </a:r>
          </a:p>
          <a:p>
            <a:pPr marL="0" indent="0">
              <a:buNone/>
            </a:pPr>
            <a:r>
              <a:rPr lang="ru-RU" sz="1400" b="0" dirty="0">
                <a:solidFill>
                  <a:schemeClr val="tx1"/>
                </a:solidFill>
              </a:rPr>
              <a:t>2.Средняя численность работников </a:t>
            </a:r>
            <a:r>
              <a:rPr lang="en-US" sz="1400" b="0" dirty="0">
                <a:solidFill>
                  <a:schemeClr val="tx1"/>
                </a:solidFill>
              </a:rPr>
              <a:t>&lt; </a:t>
            </a:r>
            <a:r>
              <a:rPr lang="ru-RU" sz="1400" b="0" dirty="0">
                <a:solidFill>
                  <a:schemeClr val="tx1"/>
                </a:solidFill>
              </a:rPr>
              <a:t>15 человек.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3.Розничной торговлей в рамках ПСН не признается торговля товарами подлежащими обязательной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маркировке (обувь, лекарства, одежда из </a:t>
            </a:r>
            <a:r>
              <a:rPr lang="ru-RU" sz="1400" b="0" dirty="0" smtClean="0">
                <a:solidFill>
                  <a:schemeClr val="tx1"/>
                </a:solidFill>
              </a:rPr>
              <a:t>меха).</a:t>
            </a:r>
            <a:endParaRPr lang="ru-RU" sz="1400" b="0" dirty="0">
              <a:solidFill>
                <a:schemeClr val="tx1"/>
              </a:solidFill>
            </a:endParaRPr>
          </a:p>
          <a:p>
            <a:pPr marL="0" indent="0" defTabSz="91440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8D9053-0F08-42B5-903B-57FE36429CF0}"/>
              </a:ext>
            </a:extLst>
          </p:cNvPr>
          <p:cNvSpPr/>
          <p:nvPr/>
        </p:nvSpPr>
        <p:spPr>
          <a:xfrm>
            <a:off x="680361" y="4880272"/>
            <a:ext cx="4219140" cy="93516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104E72"/>
                </a:solidFill>
                <a:latin typeface="Arial" pitchFamily="34" charset="0"/>
                <a:cs typeface="Arial" pitchFamily="34" charset="0"/>
              </a:rPr>
              <a:t>СТАВКА ПСН 6%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</a:t>
            </a:r>
            <a:r>
              <a:rPr lang="ru-RU" sz="1000" dirty="0"/>
              <a:t>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налога = (базовая доходность / 365 (366) дней Х количество дней срока, на который выдан патент) Х 6%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938D3C-DDDC-42FB-99A7-98E4D27569BE}"/>
              </a:ext>
            </a:extLst>
          </p:cNvPr>
          <p:cNvSpPr/>
          <p:nvPr/>
        </p:nvSpPr>
        <p:spPr>
          <a:xfrm>
            <a:off x="680362" y="5754898"/>
            <a:ext cx="4219139" cy="7245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0%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ru-RU" sz="1600" dirty="0">
                <a:solidFill>
                  <a:schemeClr val="tx1"/>
                </a:solidFill>
              </a:rPr>
              <a:t>Закон Волгоградской области</a:t>
            </a:r>
            <a:r>
              <a:rPr lang="en-US" sz="16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57</a:t>
            </a:r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ru-RU" sz="1600" dirty="0">
                <a:solidFill>
                  <a:schemeClr val="tx1"/>
                </a:solidFill>
              </a:rPr>
              <a:t>ОД от 17.09.2015)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2574AF8-48DF-43B4-9F20-8AA96893B414}"/>
              </a:ext>
            </a:extLst>
          </p:cNvPr>
          <p:cNvSpPr txBox="1">
            <a:spLocks/>
          </p:cNvSpPr>
          <p:nvPr/>
        </p:nvSpPr>
        <p:spPr bwMode="auto">
          <a:xfrm>
            <a:off x="7849908" y="4922876"/>
            <a:ext cx="4383082" cy="147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ОСНОВНЫЕ ОБЯЗАННОСТИ:</a:t>
            </a:r>
          </a:p>
          <a:p>
            <a:pPr algn="just" defTabSz="914400"/>
            <a:r>
              <a:rPr lang="ru-RU" sz="1600" dirty="0">
                <a:solidFill>
                  <a:schemeClr val="tx1"/>
                </a:solidFill>
              </a:rPr>
              <a:t>• уплачивать налог</a:t>
            </a:r>
            <a:endParaRPr lang="en-US" sz="1600" dirty="0">
              <a:solidFill>
                <a:schemeClr val="tx1"/>
              </a:solidFill>
            </a:endParaRPr>
          </a:p>
          <a:p>
            <a:pPr algn="just" defTabSz="914400"/>
            <a:r>
              <a:rPr lang="ru-RU" sz="1600" dirty="0" smtClean="0">
                <a:solidFill>
                  <a:schemeClr val="tx1"/>
                </a:solidFill>
              </a:rPr>
              <a:t>• необходимо </a:t>
            </a:r>
            <a:r>
              <a:rPr lang="ru-RU" sz="1600" dirty="0">
                <a:solidFill>
                  <a:schemeClr val="tx1"/>
                </a:solidFill>
              </a:rPr>
              <a:t>вести книгу учета доходов и расходов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0F74462-6979-4A58-9D90-E0737E0F5CF1}"/>
              </a:ext>
            </a:extLst>
          </p:cNvPr>
          <p:cNvSpPr txBox="1">
            <a:spLocks/>
          </p:cNvSpPr>
          <p:nvPr/>
        </p:nvSpPr>
        <p:spPr bwMode="auto">
          <a:xfrm>
            <a:off x="7039396" y="2578101"/>
            <a:ext cx="534924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3554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919" b="1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75371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919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58926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502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50748" indent="-19182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85C5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34299" indent="-18355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  <a:defRPr sz="2085" kern="1200">
                <a:solidFill>
                  <a:srgbClr val="104E7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19345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558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1833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8078" indent="-238123" algn="l" defTabSz="9524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/>
              <a:t>Применение ПСН освобождает от уплаты: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0" dirty="0">
                <a:solidFill>
                  <a:schemeClr val="tx1"/>
                </a:solidFill>
              </a:rPr>
              <a:t>                                      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BB21E56-CA40-412E-A71B-BCE05F905E0F}"/>
              </a:ext>
            </a:extLst>
          </p:cNvPr>
          <p:cNvSpPr/>
          <p:nvPr/>
        </p:nvSpPr>
        <p:spPr>
          <a:xfrm>
            <a:off x="7749700" y="4107547"/>
            <a:ext cx="1179896" cy="95159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Налога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имущество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B8FF301-E466-454F-BA72-838FA7CFB3AD}"/>
              </a:ext>
            </a:extLst>
          </p:cNvPr>
          <p:cNvSpPr/>
          <p:nvPr/>
        </p:nvSpPr>
        <p:spPr>
          <a:xfrm>
            <a:off x="9190089" y="4159215"/>
            <a:ext cx="1193945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НДС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AC3A03B-545C-4611-8F79-3C55CBA80CE8}"/>
              </a:ext>
            </a:extLst>
          </p:cNvPr>
          <p:cNvSpPr/>
          <p:nvPr/>
        </p:nvSpPr>
        <p:spPr>
          <a:xfrm>
            <a:off x="10776955" y="4163925"/>
            <a:ext cx="1179896" cy="9144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НДФЛ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6475BA9C-6544-466C-ADA8-D4521FC01A9C}"/>
              </a:ext>
            </a:extLst>
          </p:cNvPr>
          <p:cNvSpPr/>
          <p:nvPr/>
        </p:nvSpPr>
        <p:spPr>
          <a:xfrm>
            <a:off x="8540807" y="3493008"/>
            <a:ext cx="438284" cy="45719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CD8FA692-E216-47E7-A49F-71832F041FFB}"/>
              </a:ext>
            </a:extLst>
          </p:cNvPr>
          <p:cNvSpPr txBox="1">
            <a:spLocks/>
          </p:cNvSpPr>
          <p:nvPr/>
        </p:nvSpPr>
        <p:spPr bwMode="auto">
          <a:xfrm>
            <a:off x="1614667" y="6237753"/>
            <a:ext cx="9162288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ru-RU" sz="1400" b="0" dirty="0">
                <a:solidFill>
                  <a:schemeClr val="tx1"/>
                </a:solidFill>
                <a:ea typeface="+mn-ea"/>
              </a:rPr>
              <a:t>Отчетность при ПСН не представляется. </a:t>
            </a:r>
          </a:p>
          <a:p>
            <a:pPr>
              <a:spcBef>
                <a:spcPct val="20000"/>
              </a:spcBef>
              <a:buClr>
                <a:srgbClr val="C00000"/>
              </a:buClr>
            </a:pPr>
            <a:r>
              <a:rPr lang="ru-RU" sz="1400" b="0" dirty="0">
                <a:solidFill>
                  <a:schemeClr val="tx1"/>
                </a:solidFill>
                <a:ea typeface="+mn-ea"/>
              </a:rPr>
              <a:t>Патент выдается с любой даты, на период от 1 до 12 месяцев включительно в пределах календарного года.</a:t>
            </a: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CB0A5699-3378-44CB-A7AF-D76C4098387A}"/>
              </a:ext>
            </a:extLst>
          </p:cNvPr>
          <p:cNvSpPr/>
          <p:nvPr/>
        </p:nvSpPr>
        <p:spPr>
          <a:xfrm>
            <a:off x="8479174" y="2863879"/>
            <a:ext cx="2386287" cy="91440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ИП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C172E60-7990-452A-BAA4-531E5116F710}"/>
              </a:ext>
            </a:extLst>
          </p:cNvPr>
          <p:cNvCxnSpPr>
            <a:stCxn id="21" idx="3"/>
            <a:endCxn id="17" idx="0"/>
          </p:cNvCxnSpPr>
          <p:nvPr/>
        </p:nvCxnSpPr>
        <p:spPr>
          <a:xfrm flipH="1">
            <a:off x="8339648" y="3778279"/>
            <a:ext cx="1332670" cy="32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779912C-05FD-4500-9197-D4256614653B}"/>
              </a:ext>
            </a:extLst>
          </p:cNvPr>
          <p:cNvCxnSpPr>
            <a:stCxn id="21" idx="3"/>
          </p:cNvCxnSpPr>
          <p:nvPr/>
        </p:nvCxnSpPr>
        <p:spPr>
          <a:xfrm>
            <a:off x="9672318" y="3778279"/>
            <a:ext cx="120906" cy="34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6E5093A4-A479-4CC9-815F-605E32CD78A8}"/>
              </a:ext>
            </a:extLst>
          </p:cNvPr>
          <p:cNvCxnSpPr>
            <a:stCxn id="21" idx="3"/>
            <a:endCxn id="19" idx="0"/>
          </p:cNvCxnSpPr>
          <p:nvPr/>
        </p:nvCxnSpPr>
        <p:spPr>
          <a:xfrm>
            <a:off x="9672318" y="3778279"/>
            <a:ext cx="1694585" cy="385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16959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>
        <a:defPPr algn="ctr">
          <a:defRPr sz="3200" dirty="0" smtClean="0">
            <a:solidFill>
              <a:schemeClr val="tx1"/>
            </a:solidFill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tint val="50000"/>
            <a:hueOff val="0"/>
            <a:satOff val="0"/>
            <a:lumOff val="0"/>
            <a:alphaOff val="0"/>
          </a:schemeClr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53956</TotalTime>
  <Words>2195</Words>
  <Application>Microsoft Office PowerPoint</Application>
  <PresentationFormat>Произвольный</PresentationFormat>
  <Paragraphs>426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Aharoni</vt:lpstr>
      <vt:lpstr>Arial</vt:lpstr>
      <vt:lpstr>Arial Narrow</vt:lpstr>
      <vt:lpstr>Calibri</vt:lpstr>
      <vt:lpstr>Calibri Light</vt:lpstr>
      <vt:lpstr>Monotype Corsiva</vt:lpstr>
      <vt:lpstr>Times New Roman</vt:lpstr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Тема Office</vt:lpstr>
      <vt:lpstr>Презентация PowerPoint</vt:lpstr>
      <vt:lpstr>Презентация PowerPoint</vt:lpstr>
      <vt:lpstr>Система налогообложения в виде единого налога на вмененный доход для отдельных видов деятельности отменяется с 01 января 2021 года  (Федеральный закон от 29.06.2012 № 97-ФЗ).</vt:lpstr>
      <vt:lpstr> На какой режим перейти? </vt:lpstr>
      <vt:lpstr>Упрощенная система налогообложения</vt:lpstr>
      <vt:lpstr>Упрощенная система налогообложения</vt:lpstr>
      <vt:lpstr>Единый сельскохозяйственный налог</vt:lpstr>
      <vt:lpstr>Единый сельскохозяйственный налог</vt:lpstr>
      <vt:lpstr>         Патентная система налогообложения</vt:lpstr>
      <vt:lpstr>Патентная система налогообложения</vt:lpstr>
      <vt:lpstr>Налог на профессиональный доход</vt:lpstr>
      <vt:lpstr>.</vt:lpstr>
      <vt:lpstr>Возможности совмещения режимов </vt:lpstr>
      <vt:lpstr>Расчет суммы налога на 2021 год</vt:lpstr>
      <vt:lpstr>Рассчитать стоимость патента можно на сайте ФНС  России (https://www.nalog.ru/rn34)</vt:lpstr>
      <vt:lpstr> Федеральный закон  от 23.11.2020 № 373-ФЗ  «О внесении изменений в главы 26-2 и 26-5 части второй Налогового кодекса Российской Федерации и статью 2 Федерального закона «О применении контрольно-кассовой техники при осуществлении расчетов в Российской Федерации».</vt:lpstr>
      <vt:lpstr>Вносятся изменения в подпункты пункта 2 статьи 346.43 НК РФ</vt:lpstr>
      <vt:lpstr>Вносятся изменения в подпункты пункта 2 статьи 346.43 НК РФ</vt:lpstr>
      <vt:lpstr>Вносятся изменения в подпункты пункта 2 статьи 346.43 НК РФ</vt:lpstr>
      <vt:lpstr>В пункт 2 статьи 346.43 НК РФ добавлены следующие пункты</vt:lpstr>
      <vt:lpstr>В пункт 6 статьи 346.43 НК РФ добавлены следующие пункты</vt:lpstr>
      <vt:lpstr>В статью 346.51 НК РФ добавлен  пункт</vt:lpstr>
      <vt:lpstr> Особые патенты для тех, кто переходит  на ПСН с ЕНВД период с 01.01.2021 по 31.03.2021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Пользователь Windows</cp:lastModifiedBy>
  <cp:revision>928</cp:revision>
  <cp:lastPrinted>2020-12-01T05:22:51Z</cp:lastPrinted>
  <dcterms:created xsi:type="dcterms:W3CDTF">2019-04-30T10:46:03Z</dcterms:created>
  <dcterms:modified xsi:type="dcterms:W3CDTF">2020-12-04T06:52:35Z</dcterms:modified>
</cp:coreProperties>
</file>